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314" r:id="rId3"/>
    <p:sldId id="322" r:id="rId4"/>
    <p:sldId id="334" r:id="rId5"/>
    <p:sldId id="324" r:id="rId6"/>
    <p:sldId id="323" r:id="rId7"/>
    <p:sldId id="332" r:id="rId8"/>
    <p:sldId id="333" r:id="rId9"/>
    <p:sldId id="325" r:id="rId10"/>
    <p:sldId id="329" r:id="rId11"/>
    <p:sldId id="328" r:id="rId12"/>
    <p:sldId id="33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107F22D-A1B5-4BA3-9BDD-58CC7DB4147A}">
          <p14:sldIdLst>
            <p14:sldId id="321"/>
            <p14:sldId id="314"/>
            <p14:sldId id="322"/>
            <p14:sldId id="334"/>
            <p14:sldId id="324"/>
            <p14:sldId id="323"/>
            <p14:sldId id="332"/>
            <p14:sldId id="333"/>
            <p14:sldId id="325"/>
            <p14:sldId id="329"/>
            <p14:sldId id="328"/>
            <p14:sldId id="330"/>
          </p14:sldIdLst>
        </p14:section>
        <p14:section name="无标题节" id="{BB5E2768-3B4C-49AB-A49B-CA55B11028A6}">
          <p14:sldIdLst/>
        </p14:section>
        <p14:section name="无标题节" id="{13FB1A6E-F41E-4C9D-A53F-8637CAD3B8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8B330"/>
    <a:srgbClr val="025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8" y="32"/>
      </p:cViewPr>
      <p:guideLst>
        <p:guide orient="horz" pos="216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88C6-011E-4463-BF32-E390AFBB2A93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6.png"/><Relationship Id="rId10" Type="http://schemas.openxmlformats.org/officeDocument/2006/relationships/image" Target="../media/image34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5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4.tif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3.wmf"/><Relationship Id="rId5" Type="http://schemas.openxmlformats.org/officeDocument/2006/relationships/image" Target="../media/image6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4.tif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wm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image" Target="../media/image21.wmf"/><Relationship Id="rId5" Type="http://schemas.openxmlformats.org/officeDocument/2006/relationships/image" Target="../media/image6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.png"/><Relationship Id="rId9" Type="http://schemas.openxmlformats.org/officeDocument/2006/relationships/image" Target="../media/image4.tif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wmf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16.wmf"/><Relationship Id="rId5" Type="http://schemas.openxmlformats.org/officeDocument/2006/relationships/image" Target="../media/image6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png"/><Relationship Id="rId9" Type="http://schemas.openxmlformats.org/officeDocument/2006/relationships/image" Target="../media/image4.tif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grpSp>
        <p:nvGrpSpPr>
          <p:cNvPr id="167" name="Group 30"/>
          <p:cNvGrpSpPr>
            <a:grpSpLocks noChangeAspect="1"/>
          </p:cNvGrpSpPr>
          <p:nvPr/>
        </p:nvGrpSpPr>
        <p:grpSpPr bwMode="auto">
          <a:xfrm>
            <a:off x="10166744" y="252312"/>
            <a:ext cx="1619689" cy="1020904"/>
            <a:chOff x="1688" y="801"/>
            <a:chExt cx="4309" cy="271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168" name="Freeform 31"/>
            <p:cNvSpPr/>
            <p:nvPr/>
          </p:nvSpPr>
          <p:spPr bwMode="auto">
            <a:xfrm>
              <a:off x="2523" y="3280"/>
              <a:ext cx="187" cy="187"/>
            </a:xfrm>
            <a:custGeom>
              <a:avLst/>
              <a:gdLst>
                <a:gd name="T0" fmla="*/ 68 w 79"/>
                <a:gd name="T1" fmla="*/ 2 h 79"/>
                <a:gd name="T2" fmla="*/ 4 w 79"/>
                <a:gd name="T3" fmla="*/ 75 h 79"/>
                <a:gd name="T4" fmla="*/ 10 w 79"/>
                <a:gd name="T5" fmla="*/ 77 h 79"/>
                <a:gd name="T6" fmla="*/ 75 w 79"/>
                <a:gd name="T7" fmla="*/ 4 h 79"/>
                <a:gd name="T8" fmla="*/ 68 w 79"/>
                <a:gd name="T9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8" y="2"/>
                  </a:moveTo>
                  <a:cubicBezTo>
                    <a:pt x="44" y="23"/>
                    <a:pt x="28" y="53"/>
                    <a:pt x="4" y="75"/>
                  </a:cubicBezTo>
                  <a:cubicBezTo>
                    <a:pt x="0" y="78"/>
                    <a:pt x="8" y="79"/>
                    <a:pt x="10" y="77"/>
                  </a:cubicBezTo>
                  <a:cubicBezTo>
                    <a:pt x="35" y="55"/>
                    <a:pt x="50" y="25"/>
                    <a:pt x="75" y="4"/>
                  </a:cubicBezTo>
                  <a:cubicBezTo>
                    <a:pt x="79" y="0"/>
                    <a:pt x="71" y="0"/>
                    <a:pt x="68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2"/>
            <p:cNvSpPr/>
            <p:nvPr/>
          </p:nvSpPr>
          <p:spPr bwMode="auto">
            <a:xfrm>
              <a:off x="3515" y="3406"/>
              <a:ext cx="158" cy="19"/>
            </a:xfrm>
            <a:custGeom>
              <a:avLst/>
              <a:gdLst>
                <a:gd name="T0" fmla="*/ 6 w 67"/>
                <a:gd name="T1" fmla="*/ 7 h 8"/>
                <a:gd name="T2" fmla="*/ 57 w 67"/>
                <a:gd name="T3" fmla="*/ 7 h 8"/>
                <a:gd name="T4" fmla="*/ 62 w 67"/>
                <a:gd name="T5" fmla="*/ 4 h 8"/>
                <a:gd name="T6" fmla="*/ 8 w 67"/>
                <a:gd name="T7" fmla="*/ 4 h 8"/>
                <a:gd name="T8" fmla="*/ 6 w 6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" y="7"/>
                  </a:moveTo>
                  <a:cubicBezTo>
                    <a:pt x="23" y="3"/>
                    <a:pt x="40" y="7"/>
                    <a:pt x="57" y="7"/>
                  </a:cubicBezTo>
                  <a:cubicBezTo>
                    <a:pt x="59" y="7"/>
                    <a:pt x="67" y="4"/>
                    <a:pt x="62" y="4"/>
                  </a:cubicBezTo>
                  <a:cubicBezTo>
                    <a:pt x="44" y="4"/>
                    <a:pt x="26" y="0"/>
                    <a:pt x="8" y="4"/>
                  </a:cubicBezTo>
                  <a:cubicBezTo>
                    <a:pt x="5" y="5"/>
                    <a:pt x="0" y="8"/>
                    <a:pt x="6" y="7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3"/>
            <p:cNvSpPr/>
            <p:nvPr/>
          </p:nvSpPr>
          <p:spPr bwMode="auto">
            <a:xfrm>
              <a:off x="3269" y="3297"/>
              <a:ext cx="118" cy="125"/>
            </a:xfrm>
            <a:custGeom>
              <a:avLst/>
              <a:gdLst>
                <a:gd name="T0" fmla="*/ 39 w 50"/>
                <a:gd name="T1" fmla="*/ 3 h 53"/>
                <a:gd name="T2" fmla="*/ 4 w 50"/>
                <a:gd name="T3" fmla="*/ 46 h 53"/>
                <a:gd name="T4" fmla="*/ 10 w 50"/>
                <a:gd name="T5" fmla="*/ 51 h 53"/>
                <a:gd name="T6" fmla="*/ 48 w 50"/>
                <a:gd name="T7" fmla="*/ 5 h 53"/>
                <a:gd name="T8" fmla="*/ 39 w 50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39" y="3"/>
                  </a:moveTo>
                  <a:cubicBezTo>
                    <a:pt x="31" y="20"/>
                    <a:pt x="19" y="35"/>
                    <a:pt x="4" y="46"/>
                  </a:cubicBezTo>
                  <a:cubicBezTo>
                    <a:pt x="0" y="50"/>
                    <a:pt x="6" y="53"/>
                    <a:pt x="10" y="51"/>
                  </a:cubicBezTo>
                  <a:cubicBezTo>
                    <a:pt x="26" y="38"/>
                    <a:pt x="38" y="22"/>
                    <a:pt x="48" y="5"/>
                  </a:cubicBezTo>
                  <a:cubicBezTo>
                    <a:pt x="50" y="0"/>
                    <a:pt x="41" y="0"/>
                    <a:pt x="39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4"/>
            <p:cNvSpPr/>
            <p:nvPr/>
          </p:nvSpPr>
          <p:spPr bwMode="auto">
            <a:xfrm>
              <a:off x="3243" y="3323"/>
              <a:ext cx="137" cy="118"/>
            </a:xfrm>
            <a:custGeom>
              <a:avLst/>
              <a:gdLst>
                <a:gd name="T0" fmla="*/ 2 w 58"/>
                <a:gd name="T1" fmla="*/ 7 h 50"/>
                <a:gd name="T2" fmla="*/ 47 w 58"/>
                <a:gd name="T3" fmla="*/ 48 h 50"/>
                <a:gd name="T4" fmla="*/ 54 w 58"/>
                <a:gd name="T5" fmla="*/ 43 h 50"/>
                <a:gd name="T6" fmla="*/ 10 w 58"/>
                <a:gd name="T7" fmla="*/ 3 h 50"/>
                <a:gd name="T8" fmla="*/ 2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" y="7"/>
                  </a:moveTo>
                  <a:cubicBezTo>
                    <a:pt x="15" y="23"/>
                    <a:pt x="31" y="36"/>
                    <a:pt x="47" y="48"/>
                  </a:cubicBezTo>
                  <a:cubicBezTo>
                    <a:pt x="50" y="50"/>
                    <a:pt x="58" y="46"/>
                    <a:pt x="54" y="43"/>
                  </a:cubicBezTo>
                  <a:cubicBezTo>
                    <a:pt x="38" y="31"/>
                    <a:pt x="22" y="19"/>
                    <a:pt x="10" y="3"/>
                  </a:cubicBezTo>
                  <a:cubicBezTo>
                    <a:pt x="8" y="0"/>
                    <a:pt x="0" y="4"/>
                    <a:pt x="2" y="7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"/>
            <p:cNvSpPr/>
            <p:nvPr/>
          </p:nvSpPr>
          <p:spPr bwMode="auto">
            <a:xfrm>
              <a:off x="3493" y="3275"/>
              <a:ext cx="52" cy="242"/>
            </a:xfrm>
            <a:custGeom>
              <a:avLst/>
              <a:gdLst>
                <a:gd name="T0" fmla="*/ 1 w 22"/>
                <a:gd name="T1" fmla="*/ 6 h 102"/>
                <a:gd name="T2" fmla="*/ 5 w 22"/>
                <a:gd name="T3" fmla="*/ 97 h 102"/>
                <a:gd name="T4" fmla="*/ 13 w 22"/>
                <a:gd name="T5" fmla="*/ 98 h 102"/>
                <a:gd name="T6" fmla="*/ 9 w 22"/>
                <a:gd name="T7" fmla="*/ 4 h 102"/>
                <a:gd name="T8" fmla="*/ 1 w 22"/>
                <a:gd name="T9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2">
                  <a:moveTo>
                    <a:pt x="1" y="6"/>
                  </a:moveTo>
                  <a:cubicBezTo>
                    <a:pt x="10" y="34"/>
                    <a:pt x="14" y="68"/>
                    <a:pt x="5" y="97"/>
                  </a:cubicBezTo>
                  <a:cubicBezTo>
                    <a:pt x="4" y="102"/>
                    <a:pt x="12" y="102"/>
                    <a:pt x="13" y="98"/>
                  </a:cubicBezTo>
                  <a:cubicBezTo>
                    <a:pt x="22" y="69"/>
                    <a:pt x="18" y="33"/>
                    <a:pt x="9" y="4"/>
                  </a:cubicBezTo>
                  <a:cubicBezTo>
                    <a:pt x="8" y="0"/>
                    <a:pt x="0" y="2"/>
                    <a:pt x="1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6"/>
            <p:cNvSpPr/>
            <p:nvPr/>
          </p:nvSpPr>
          <p:spPr bwMode="auto">
            <a:xfrm>
              <a:off x="4068" y="3328"/>
              <a:ext cx="90" cy="111"/>
            </a:xfrm>
            <a:custGeom>
              <a:avLst/>
              <a:gdLst>
                <a:gd name="T0" fmla="*/ 0 w 38"/>
                <a:gd name="T1" fmla="*/ 4 h 47"/>
                <a:gd name="T2" fmla="*/ 29 w 38"/>
                <a:gd name="T3" fmla="*/ 45 h 47"/>
                <a:gd name="T4" fmla="*/ 37 w 38"/>
                <a:gd name="T5" fmla="*/ 42 h 47"/>
                <a:gd name="T6" fmla="*/ 9 w 38"/>
                <a:gd name="T7" fmla="*/ 2 h 47"/>
                <a:gd name="T8" fmla="*/ 0 w 38"/>
                <a:gd name="T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4"/>
                  </a:moveTo>
                  <a:cubicBezTo>
                    <a:pt x="8" y="19"/>
                    <a:pt x="19" y="31"/>
                    <a:pt x="29" y="45"/>
                  </a:cubicBezTo>
                  <a:cubicBezTo>
                    <a:pt x="30" y="47"/>
                    <a:pt x="38" y="43"/>
                    <a:pt x="37" y="42"/>
                  </a:cubicBezTo>
                  <a:cubicBezTo>
                    <a:pt x="28" y="29"/>
                    <a:pt x="16" y="17"/>
                    <a:pt x="9" y="2"/>
                  </a:cubicBezTo>
                  <a:cubicBezTo>
                    <a:pt x="8" y="0"/>
                    <a:pt x="0" y="3"/>
                    <a:pt x="0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7"/>
            <p:cNvSpPr/>
            <p:nvPr/>
          </p:nvSpPr>
          <p:spPr bwMode="auto">
            <a:xfrm>
              <a:off x="2566" y="2127"/>
              <a:ext cx="184" cy="298"/>
            </a:xfrm>
            <a:custGeom>
              <a:avLst/>
              <a:gdLst>
                <a:gd name="T0" fmla="*/ 69 w 78"/>
                <a:gd name="T1" fmla="*/ 3 h 126"/>
                <a:gd name="T2" fmla="*/ 40 w 78"/>
                <a:gd name="T3" fmla="*/ 69 h 126"/>
                <a:gd name="T4" fmla="*/ 5 w 78"/>
                <a:gd name="T5" fmla="*/ 124 h 126"/>
                <a:gd name="T6" fmla="*/ 13 w 78"/>
                <a:gd name="T7" fmla="*/ 123 h 126"/>
                <a:gd name="T8" fmla="*/ 9 w 78"/>
                <a:gd name="T9" fmla="*/ 115 h 126"/>
                <a:gd name="T10" fmla="*/ 0 w 78"/>
                <a:gd name="T11" fmla="*/ 117 h 126"/>
                <a:gd name="T12" fmla="*/ 4 w 78"/>
                <a:gd name="T13" fmla="*/ 125 h 126"/>
                <a:gd name="T14" fmla="*/ 12 w 78"/>
                <a:gd name="T15" fmla="*/ 123 h 126"/>
                <a:gd name="T16" fmla="*/ 46 w 78"/>
                <a:gd name="T17" fmla="*/ 72 h 126"/>
                <a:gd name="T18" fmla="*/ 77 w 78"/>
                <a:gd name="T19" fmla="*/ 1 h 126"/>
                <a:gd name="T20" fmla="*/ 69 w 78"/>
                <a:gd name="T21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26">
                  <a:moveTo>
                    <a:pt x="69" y="3"/>
                  </a:moveTo>
                  <a:cubicBezTo>
                    <a:pt x="58" y="24"/>
                    <a:pt x="50" y="47"/>
                    <a:pt x="40" y="69"/>
                  </a:cubicBezTo>
                  <a:cubicBezTo>
                    <a:pt x="31" y="88"/>
                    <a:pt x="24" y="111"/>
                    <a:pt x="5" y="124"/>
                  </a:cubicBezTo>
                  <a:cubicBezTo>
                    <a:pt x="7" y="124"/>
                    <a:pt x="10" y="123"/>
                    <a:pt x="13" y="123"/>
                  </a:cubicBezTo>
                  <a:cubicBezTo>
                    <a:pt x="10" y="121"/>
                    <a:pt x="8" y="118"/>
                    <a:pt x="9" y="115"/>
                  </a:cubicBezTo>
                  <a:cubicBezTo>
                    <a:pt x="8" y="114"/>
                    <a:pt x="0" y="115"/>
                    <a:pt x="0" y="117"/>
                  </a:cubicBezTo>
                  <a:cubicBezTo>
                    <a:pt x="0" y="120"/>
                    <a:pt x="1" y="123"/>
                    <a:pt x="4" y="125"/>
                  </a:cubicBezTo>
                  <a:cubicBezTo>
                    <a:pt x="6" y="126"/>
                    <a:pt x="11" y="124"/>
                    <a:pt x="12" y="123"/>
                  </a:cubicBezTo>
                  <a:cubicBezTo>
                    <a:pt x="30" y="111"/>
                    <a:pt x="38" y="90"/>
                    <a:pt x="46" y="72"/>
                  </a:cubicBezTo>
                  <a:cubicBezTo>
                    <a:pt x="57" y="48"/>
                    <a:pt x="65" y="24"/>
                    <a:pt x="77" y="1"/>
                  </a:cubicBezTo>
                  <a:cubicBezTo>
                    <a:pt x="78" y="0"/>
                    <a:pt x="70" y="1"/>
                    <a:pt x="69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8"/>
            <p:cNvSpPr/>
            <p:nvPr/>
          </p:nvSpPr>
          <p:spPr bwMode="auto">
            <a:xfrm>
              <a:off x="2530" y="2205"/>
              <a:ext cx="253" cy="199"/>
            </a:xfrm>
            <a:custGeom>
              <a:avLst/>
              <a:gdLst>
                <a:gd name="T0" fmla="*/ 9 w 107"/>
                <a:gd name="T1" fmla="*/ 13 h 84"/>
                <a:gd name="T2" fmla="*/ 60 w 107"/>
                <a:gd name="T3" fmla="*/ 48 h 84"/>
                <a:gd name="T4" fmla="*/ 97 w 107"/>
                <a:gd name="T5" fmla="*/ 81 h 84"/>
                <a:gd name="T6" fmla="*/ 103 w 107"/>
                <a:gd name="T7" fmla="*/ 77 h 84"/>
                <a:gd name="T8" fmla="*/ 50 w 107"/>
                <a:gd name="T9" fmla="*/ 28 h 84"/>
                <a:gd name="T10" fmla="*/ 5 w 107"/>
                <a:gd name="T11" fmla="*/ 8 h 84"/>
                <a:gd name="T12" fmla="*/ 9 w 107"/>
                <a:gd name="T13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9" y="13"/>
                  </a:moveTo>
                  <a:cubicBezTo>
                    <a:pt x="21" y="6"/>
                    <a:pt x="54" y="41"/>
                    <a:pt x="60" y="48"/>
                  </a:cubicBezTo>
                  <a:cubicBezTo>
                    <a:pt x="72" y="59"/>
                    <a:pt x="84" y="72"/>
                    <a:pt x="97" y="81"/>
                  </a:cubicBezTo>
                  <a:cubicBezTo>
                    <a:pt x="100" y="84"/>
                    <a:pt x="107" y="80"/>
                    <a:pt x="103" y="77"/>
                  </a:cubicBezTo>
                  <a:cubicBezTo>
                    <a:pt x="84" y="63"/>
                    <a:pt x="68" y="44"/>
                    <a:pt x="50" y="28"/>
                  </a:cubicBezTo>
                  <a:cubicBezTo>
                    <a:pt x="40" y="20"/>
                    <a:pt x="20" y="0"/>
                    <a:pt x="5" y="8"/>
                  </a:cubicBezTo>
                  <a:cubicBezTo>
                    <a:pt x="0" y="11"/>
                    <a:pt x="5" y="15"/>
                    <a:pt x="9" y="1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9"/>
            <p:cNvSpPr/>
            <p:nvPr/>
          </p:nvSpPr>
          <p:spPr bwMode="auto">
            <a:xfrm>
              <a:off x="2765" y="2023"/>
              <a:ext cx="191" cy="168"/>
            </a:xfrm>
            <a:custGeom>
              <a:avLst/>
              <a:gdLst>
                <a:gd name="T0" fmla="*/ 9 w 81"/>
                <a:gd name="T1" fmla="*/ 15 h 71"/>
                <a:gd name="T2" fmla="*/ 25 w 81"/>
                <a:gd name="T3" fmla="*/ 15 h 71"/>
                <a:gd name="T4" fmla="*/ 22 w 81"/>
                <a:gd name="T5" fmla="*/ 30 h 71"/>
                <a:gd name="T6" fmla="*/ 22 w 81"/>
                <a:gd name="T7" fmla="*/ 55 h 71"/>
                <a:gd name="T8" fmla="*/ 71 w 81"/>
                <a:gd name="T9" fmla="*/ 71 h 71"/>
                <a:gd name="T10" fmla="*/ 77 w 81"/>
                <a:gd name="T11" fmla="*/ 67 h 71"/>
                <a:gd name="T12" fmla="*/ 35 w 81"/>
                <a:gd name="T13" fmla="*/ 58 h 71"/>
                <a:gd name="T14" fmla="*/ 31 w 81"/>
                <a:gd name="T15" fmla="*/ 23 h 71"/>
                <a:gd name="T16" fmla="*/ 25 w 81"/>
                <a:gd name="T17" fmla="*/ 1 h 71"/>
                <a:gd name="T18" fmla="*/ 1 w 81"/>
                <a:gd name="T19" fmla="*/ 15 h 71"/>
                <a:gd name="T20" fmla="*/ 9 w 81"/>
                <a:gd name="T2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1">
                  <a:moveTo>
                    <a:pt x="9" y="15"/>
                  </a:moveTo>
                  <a:cubicBezTo>
                    <a:pt x="14" y="8"/>
                    <a:pt x="25" y="3"/>
                    <a:pt x="25" y="15"/>
                  </a:cubicBezTo>
                  <a:cubicBezTo>
                    <a:pt x="24" y="20"/>
                    <a:pt x="23" y="25"/>
                    <a:pt x="22" y="30"/>
                  </a:cubicBezTo>
                  <a:cubicBezTo>
                    <a:pt x="20" y="38"/>
                    <a:pt x="18" y="47"/>
                    <a:pt x="22" y="55"/>
                  </a:cubicBezTo>
                  <a:cubicBezTo>
                    <a:pt x="28" y="70"/>
                    <a:pt x="58" y="69"/>
                    <a:pt x="71" y="71"/>
                  </a:cubicBezTo>
                  <a:cubicBezTo>
                    <a:pt x="74" y="71"/>
                    <a:pt x="81" y="67"/>
                    <a:pt x="77" y="67"/>
                  </a:cubicBezTo>
                  <a:cubicBezTo>
                    <a:pt x="63" y="65"/>
                    <a:pt x="47" y="65"/>
                    <a:pt x="35" y="58"/>
                  </a:cubicBezTo>
                  <a:cubicBezTo>
                    <a:pt x="23" y="51"/>
                    <a:pt x="29" y="34"/>
                    <a:pt x="31" y="23"/>
                  </a:cubicBezTo>
                  <a:cubicBezTo>
                    <a:pt x="33" y="16"/>
                    <a:pt x="37" y="3"/>
                    <a:pt x="25" y="1"/>
                  </a:cubicBezTo>
                  <a:cubicBezTo>
                    <a:pt x="14" y="0"/>
                    <a:pt x="6" y="8"/>
                    <a:pt x="1" y="15"/>
                  </a:cubicBezTo>
                  <a:cubicBezTo>
                    <a:pt x="0" y="18"/>
                    <a:pt x="8" y="17"/>
                    <a:pt x="9" y="1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0"/>
            <p:cNvSpPr/>
            <p:nvPr/>
          </p:nvSpPr>
          <p:spPr bwMode="auto">
            <a:xfrm>
              <a:off x="2980" y="2136"/>
              <a:ext cx="66" cy="244"/>
            </a:xfrm>
            <a:custGeom>
              <a:avLst/>
              <a:gdLst>
                <a:gd name="T0" fmla="*/ 11 w 28"/>
                <a:gd name="T1" fmla="*/ 2 h 103"/>
                <a:gd name="T2" fmla="*/ 19 w 28"/>
                <a:gd name="T3" fmla="*/ 102 h 103"/>
                <a:gd name="T4" fmla="*/ 28 w 28"/>
                <a:gd name="T5" fmla="*/ 100 h 103"/>
                <a:gd name="T6" fmla="*/ 19 w 28"/>
                <a:gd name="T7" fmla="*/ 1 h 103"/>
                <a:gd name="T8" fmla="*/ 11 w 28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3">
                  <a:moveTo>
                    <a:pt x="11" y="2"/>
                  </a:moveTo>
                  <a:cubicBezTo>
                    <a:pt x="0" y="36"/>
                    <a:pt x="14" y="69"/>
                    <a:pt x="19" y="102"/>
                  </a:cubicBezTo>
                  <a:cubicBezTo>
                    <a:pt x="19" y="103"/>
                    <a:pt x="28" y="101"/>
                    <a:pt x="28" y="100"/>
                  </a:cubicBezTo>
                  <a:cubicBezTo>
                    <a:pt x="23" y="67"/>
                    <a:pt x="8" y="34"/>
                    <a:pt x="19" y="1"/>
                  </a:cubicBezTo>
                  <a:cubicBezTo>
                    <a:pt x="20" y="0"/>
                    <a:pt x="12" y="1"/>
                    <a:pt x="11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1"/>
            <p:cNvSpPr/>
            <p:nvPr/>
          </p:nvSpPr>
          <p:spPr bwMode="auto">
            <a:xfrm>
              <a:off x="2949" y="2229"/>
              <a:ext cx="215" cy="85"/>
            </a:xfrm>
            <a:custGeom>
              <a:avLst/>
              <a:gdLst>
                <a:gd name="T0" fmla="*/ 12 w 91"/>
                <a:gd name="T1" fmla="*/ 29 h 36"/>
                <a:gd name="T2" fmla="*/ 17 w 91"/>
                <a:gd name="T3" fmla="*/ 23 h 36"/>
                <a:gd name="T4" fmla="*/ 41 w 91"/>
                <a:gd name="T5" fmla="*/ 18 h 36"/>
                <a:gd name="T6" fmla="*/ 86 w 91"/>
                <a:gd name="T7" fmla="*/ 7 h 36"/>
                <a:gd name="T8" fmla="*/ 84 w 91"/>
                <a:gd name="T9" fmla="*/ 2 h 36"/>
                <a:gd name="T10" fmla="*/ 3 w 91"/>
                <a:gd name="T11" fmla="*/ 21 h 36"/>
                <a:gd name="T12" fmla="*/ 0 w 91"/>
                <a:gd name="T13" fmla="*/ 24 h 36"/>
                <a:gd name="T14" fmla="*/ 4 w 91"/>
                <a:gd name="T15" fmla="*/ 33 h 36"/>
                <a:gd name="T16" fmla="*/ 12 w 91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12" y="29"/>
                  </a:moveTo>
                  <a:cubicBezTo>
                    <a:pt x="7" y="25"/>
                    <a:pt x="11" y="25"/>
                    <a:pt x="17" y="23"/>
                  </a:cubicBezTo>
                  <a:cubicBezTo>
                    <a:pt x="25" y="21"/>
                    <a:pt x="33" y="20"/>
                    <a:pt x="41" y="18"/>
                  </a:cubicBezTo>
                  <a:cubicBezTo>
                    <a:pt x="56" y="15"/>
                    <a:pt x="71" y="12"/>
                    <a:pt x="86" y="7"/>
                  </a:cubicBezTo>
                  <a:cubicBezTo>
                    <a:pt x="91" y="6"/>
                    <a:pt x="89" y="0"/>
                    <a:pt x="84" y="2"/>
                  </a:cubicBezTo>
                  <a:cubicBezTo>
                    <a:pt x="58" y="10"/>
                    <a:pt x="30" y="14"/>
                    <a:pt x="3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28"/>
                    <a:pt x="1" y="30"/>
                    <a:pt x="4" y="33"/>
                  </a:cubicBezTo>
                  <a:cubicBezTo>
                    <a:pt x="7" y="36"/>
                    <a:pt x="15" y="32"/>
                    <a:pt x="12" y="29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2"/>
            <p:cNvSpPr/>
            <p:nvPr/>
          </p:nvSpPr>
          <p:spPr bwMode="auto">
            <a:xfrm>
              <a:off x="3143" y="2160"/>
              <a:ext cx="227" cy="483"/>
            </a:xfrm>
            <a:custGeom>
              <a:avLst/>
              <a:gdLst>
                <a:gd name="T0" fmla="*/ 11 w 96"/>
                <a:gd name="T1" fmla="*/ 4 h 204"/>
                <a:gd name="T2" fmla="*/ 43 w 96"/>
                <a:gd name="T3" fmla="*/ 28 h 204"/>
                <a:gd name="T4" fmla="*/ 80 w 96"/>
                <a:gd name="T5" fmla="*/ 28 h 204"/>
                <a:gd name="T6" fmla="*/ 82 w 96"/>
                <a:gd name="T7" fmla="*/ 78 h 204"/>
                <a:gd name="T8" fmla="*/ 65 w 96"/>
                <a:gd name="T9" fmla="*/ 164 h 204"/>
                <a:gd name="T10" fmla="*/ 24 w 96"/>
                <a:gd name="T11" fmla="*/ 185 h 204"/>
                <a:gd name="T12" fmla="*/ 13 w 96"/>
                <a:gd name="T13" fmla="*/ 144 h 204"/>
                <a:gd name="T14" fmla="*/ 59 w 96"/>
                <a:gd name="T15" fmla="*/ 83 h 204"/>
                <a:gd name="T16" fmla="*/ 51 w 96"/>
                <a:gd name="T17" fmla="*/ 83 h 204"/>
                <a:gd name="T18" fmla="*/ 5 w 96"/>
                <a:gd name="T19" fmla="*/ 145 h 204"/>
                <a:gd name="T20" fmla="*/ 30 w 96"/>
                <a:gd name="T21" fmla="*/ 196 h 204"/>
                <a:gd name="T22" fmla="*/ 81 w 96"/>
                <a:gd name="T23" fmla="*/ 132 h 204"/>
                <a:gd name="T24" fmla="*/ 91 w 96"/>
                <a:gd name="T25" fmla="*/ 69 h 204"/>
                <a:gd name="T26" fmla="*/ 86 w 96"/>
                <a:gd name="T27" fmla="*/ 22 h 204"/>
                <a:gd name="T28" fmla="*/ 19 w 96"/>
                <a:gd name="T29" fmla="*/ 3 h 204"/>
                <a:gd name="T30" fmla="*/ 11 w 96"/>
                <a:gd name="T31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204">
                  <a:moveTo>
                    <a:pt x="11" y="4"/>
                  </a:moveTo>
                  <a:cubicBezTo>
                    <a:pt x="3" y="30"/>
                    <a:pt x="20" y="34"/>
                    <a:pt x="43" y="28"/>
                  </a:cubicBezTo>
                  <a:cubicBezTo>
                    <a:pt x="55" y="25"/>
                    <a:pt x="73" y="14"/>
                    <a:pt x="80" y="28"/>
                  </a:cubicBezTo>
                  <a:cubicBezTo>
                    <a:pt x="87" y="43"/>
                    <a:pt x="84" y="63"/>
                    <a:pt x="82" y="78"/>
                  </a:cubicBezTo>
                  <a:cubicBezTo>
                    <a:pt x="79" y="106"/>
                    <a:pt x="76" y="138"/>
                    <a:pt x="65" y="164"/>
                  </a:cubicBezTo>
                  <a:cubicBezTo>
                    <a:pt x="60" y="178"/>
                    <a:pt x="41" y="202"/>
                    <a:pt x="24" y="185"/>
                  </a:cubicBezTo>
                  <a:cubicBezTo>
                    <a:pt x="14" y="175"/>
                    <a:pt x="12" y="157"/>
                    <a:pt x="13" y="144"/>
                  </a:cubicBezTo>
                  <a:cubicBezTo>
                    <a:pt x="17" y="120"/>
                    <a:pt x="43" y="101"/>
                    <a:pt x="59" y="83"/>
                  </a:cubicBezTo>
                  <a:cubicBezTo>
                    <a:pt x="62" y="80"/>
                    <a:pt x="53" y="81"/>
                    <a:pt x="51" y="83"/>
                  </a:cubicBezTo>
                  <a:cubicBezTo>
                    <a:pt x="34" y="102"/>
                    <a:pt x="12" y="120"/>
                    <a:pt x="5" y="145"/>
                  </a:cubicBezTo>
                  <a:cubicBezTo>
                    <a:pt x="0" y="163"/>
                    <a:pt x="10" y="191"/>
                    <a:pt x="30" y="196"/>
                  </a:cubicBezTo>
                  <a:cubicBezTo>
                    <a:pt x="65" y="204"/>
                    <a:pt x="77" y="154"/>
                    <a:pt x="81" y="132"/>
                  </a:cubicBezTo>
                  <a:cubicBezTo>
                    <a:pt x="86" y="111"/>
                    <a:pt x="90" y="90"/>
                    <a:pt x="91" y="69"/>
                  </a:cubicBezTo>
                  <a:cubicBezTo>
                    <a:pt x="93" y="55"/>
                    <a:pt x="96" y="33"/>
                    <a:pt x="86" y="22"/>
                  </a:cubicBezTo>
                  <a:cubicBezTo>
                    <a:pt x="68" y="0"/>
                    <a:pt x="4" y="54"/>
                    <a:pt x="19" y="3"/>
                  </a:cubicBezTo>
                  <a:cubicBezTo>
                    <a:pt x="20" y="0"/>
                    <a:pt x="11" y="1"/>
                    <a:pt x="11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3"/>
            <p:cNvSpPr/>
            <p:nvPr/>
          </p:nvSpPr>
          <p:spPr bwMode="auto">
            <a:xfrm>
              <a:off x="3411" y="2044"/>
              <a:ext cx="184" cy="168"/>
            </a:xfrm>
            <a:custGeom>
              <a:avLst/>
              <a:gdLst>
                <a:gd name="T0" fmla="*/ 5 w 78"/>
                <a:gd name="T1" fmla="*/ 5 h 71"/>
                <a:gd name="T2" fmla="*/ 17 w 78"/>
                <a:gd name="T3" fmla="*/ 29 h 71"/>
                <a:gd name="T4" fmla="*/ 23 w 78"/>
                <a:gd name="T5" fmla="*/ 54 h 71"/>
                <a:gd name="T6" fmla="*/ 71 w 78"/>
                <a:gd name="T7" fmla="*/ 66 h 71"/>
                <a:gd name="T8" fmla="*/ 72 w 78"/>
                <a:gd name="T9" fmla="*/ 61 h 71"/>
                <a:gd name="T10" fmla="*/ 37 w 78"/>
                <a:gd name="T11" fmla="*/ 58 h 71"/>
                <a:gd name="T12" fmla="*/ 26 w 78"/>
                <a:gd name="T13" fmla="*/ 31 h 71"/>
                <a:gd name="T14" fmla="*/ 9 w 78"/>
                <a:gd name="T15" fmla="*/ 0 h 71"/>
                <a:gd name="T16" fmla="*/ 5 w 78"/>
                <a:gd name="T17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1">
                  <a:moveTo>
                    <a:pt x="5" y="5"/>
                  </a:moveTo>
                  <a:cubicBezTo>
                    <a:pt x="17" y="6"/>
                    <a:pt x="17" y="21"/>
                    <a:pt x="17" y="29"/>
                  </a:cubicBezTo>
                  <a:cubicBezTo>
                    <a:pt x="18" y="38"/>
                    <a:pt x="18" y="46"/>
                    <a:pt x="23" y="54"/>
                  </a:cubicBezTo>
                  <a:cubicBezTo>
                    <a:pt x="33" y="71"/>
                    <a:pt x="55" y="68"/>
                    <a:pt x="71" y="66"/>
                  </a:cubicBezTo>
                  <a:cubicBezTo>
                    <a:pt x="75" y="65"/>
                    <a:pt x="78" y="61"/>
                    <a:pt x="72" y="61"/>
                  </a:cubicBezTo>
                  <a:cubicBezTo>
                    <a:pt x="60" y="63"/>
                    <a:pt x="47" y="66"/>
                    <a:pt x="37" y="58"/>
                  </a:cubicBezTo>
                  <a:cubicBezTo>
                    <a:pt x="28" y="52"/>
                    <a:pt x="26" y="41"/>
                    <a:pt x="26" y="31"/>
                  </a:cubicBezTo>
                  <a:cubicBezTo>
                    <a:pt x="26" y="18"/>
                    <a:pt x="26" y="2"/>
                    <a:pt x="9" y="0"/>
                  </a:cubicBezTo>
                  <a:cubicBezTo>
                    <a:pt x="6" y="0"/>
                    <a:pt x="0" y="4"/>
                    <a:pt x="5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4"/>
            <p:cNvSpPr/>
            <p:nvPr/>
          </p:nvSpPr>
          <p:spPr bwMode="auto">
            <a:xfrm>
              <a:off x="3626" y="2262"/>
              <a:ext cx="199" cy="16"/>
            </a:xfrm>
            <a:custGeom>
              <a:avLst/>
              <a:gdLst>
                <a:gd name="T0" fmla="*/ 9 w 84"/>
                <a:gd name="T1" fmla="*/ 5 h 7"/>
                <a:gd name="T2" fmla="*/ 45 w 84"/>
                <a:gd name="T3" fmla="*/ 5 h 7"/>
                <a:gd name="T4" fmla="*/ 75 w 84"/>
                <a:gd name="T5" fmla="*/ 7 h 7"/>
                <a:gd name="T6" fmla="*/ 80 w 84"/>
                <a:gd name="T7" fmla="*/ 4 h 7"/>
                <a:gd name="T8" fmla="*/ 28 w 84"/>
                <a:gd name="T9" fmla="*/ 1 h 7"/>
                <a:gd name="T10" fmla="*/ 1 w 84"/>
                <a:gd name="T11" fmla="*/ 6 h 7"/>
                <a:gd name="T12" fmla="*/ 9 w 84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">
                  <a:moveTo>
                    <a:pt x="9" y="5"/>
                  </a:moveTo>
                  <a:cubicBezTo>
                    <a:pt x="13" y="0"/>
                    <a:pt x="39" y="5"/>
                    <a:pt x="45" y="5"/>
                  </a:cubicBezTo>
                  <a:cubicBezTo>
                    <a:pt x="55" y="6"/>
                    <a:pt x="65" y="7"/>
                    <a:pt x="75" y="7"/>
                  </a:cubicBezTo>
                  <a:cubicBezTo>
                    <a:pt x="77" y="7"/>
                    <a:pt x="84" y="4"/>
                    <a:pt x="80" y="4"/>
                  </a:cubicBezTo>
                  <a:cubicBezTo>
                    <a:pt x="63" y="4"/>
                    <a:pt x="46" y="1"/>
                    <a:pt x="28" y="1"/>
                  </a:cubicBezTo>
                  <a:cubicBezTo>
                    <a:pt x="21" y="1"/>
                    <a:pt x="6" y="0"/>
                    <a:pt x="1" y="6"/>
                  </a:cubicBezTo>
                  <a:cubicBezTo>
                    <a:pt x="0" y="7"/>
                    <a:pt x="8" y="7"/>
                    <a:pt x="9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5"/>
            <p:cNvSpPr/>
            <p:nvPr/>
          </p:nvSpPr>
          <p:spPr bwMode="auto">
            <a:xfrm>
              <a:off x="3960" y="2120"/>
              <a:ext cx="104" cy="310"/>
            </a:xfrm>
            <a:custGeom>
              <a:avLst/>
              <a:gdLst>
                <a:gd name="T0" fmla="*/ 9 w 44"/>
                <a:gd name="T1" fmla="*/ 66 h 131"/>
                <a:gd name="T2" fmla="*/ 18 w 44"/>
                <a:gd name="T3" fmla="*/ 5 h 131"/>
                <a:gd name="T4" fmla="*/ 9 w 44"/>
                <a:gd name="T5" fmla="*/ 6 h 131"/>
                <a:gd name="T6" fmla="*/ 22 w 44"/>
                <a:gd name="T7" fmla="*/ 76 h 131"/>
                <a:gd name="T8" fmla="*/ 34 w 44"/>
                <a:gd name="T9" fmla="*/ 128 h 131"/>
                <a:gd name="T10" fmla="*/ 41 w 44"/>
                <a:gd name="T11" fmla="*/ 125 h 131"/>
                <a:gd name="T12" fmla="*/ 30 w 44"/>
                <a:gd name="T13" fmla="*/ 69 h 131"/>
                <a:gd name="T14" fmla="*/ 18 w 44"/>
                <a:gd name="T15" fmla="*/ 4 h 131"/>
                <a:gd name="T16" fmla="*/ 9 w 44"/>
                <a:gd name="T17" fmla="*/ 5 h 131"/>
                <a:gd name="T18" fmla="*/ 1 w 44"/>
                <a:gd name="T19" fmla="*/ 65 h 131"/>
                <a:gd name="T20" fmla="*/ 9 w 44"/>
                <a:gd name="T21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31">
                  <a:moveTo>
                    <a:pt x="9" y="66"/>
                  </a:moveTo>
                  <a:cubicBezTo>
                    <a:pt x="17" y="46"/>
                    <a:pt x="18" y="26"/>
                    <a:pt x="18" y="5"/>
                  </a:cubicBezTo>
                  <a:cubicBezTo>
                    <a:pt x="15" y="5"/>
                    <a:pt x="12" y="6"/>
                    <a:pt x="9" y="6"/>
                  </a:cubicBezTo>
                  <a:cubicBezTo>
                    <a:pt x="16" y="29"/>
                    <a:pt x="18" y="53"/>
                    <a:pt x="22" y="76"/>
                  </a:cubicBezTo>
                  <a:cubicBezTo>
                    <a:pt x="25" y="95"/>
                    <a:pt x="23" y="112"/>
                    <a:pt x="34" y="128"/>
                  </a:cubicBezTo>
                  <a:cubicBezTo>
                    <a:pt x="36" y="131"/>
                    <a:pt x="44" y="128"/>
                    <a:pt x="41" y="125"/>
                  </a:cubicBezTo>
                  <a:cubicBezTo>
                    <a:pt x="30" y="108"/>
                    <a:pt x="33" y="88"/>
                    <a:pt x="30" y="69"/>
                  </a:cubicBezTo>
                  <a:cubicBezTo>
                    <a:pt x="26" y="47"/>
                    <a:pt x="24" y="25"/>
                    <a:pt x="18" y="4"/>
                  </a:cubicBezTo>
                  <a:cubicBezTo>
                    <a:pt x="16" y="0"/>
                    <a:pt x="9" y="2"/>
                    <a:pt x="9" y="5"/>
                  </a:cubicBezTo>
                  <a:cubicBezTo>
                    <a:pt x="9" y="26"/>
                    <a:pt x="9" y="46"/>
                    <a:pt x="1" y="65"/>
                  </a:cubicBezTo>
                  <a:cubicBezTo>
                    <a:pt x="0" y="70"/>
                    <a:pt x="8" y="70"/>
                    <a:pt x="9" y="6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6"/>
            <p:cNvSpPr/>
            <p:nvPr/>
          </p:nvSpPr>
          <p:spPr bwMode="auto">
            <a:xfrm>
              <a:off x="4177" y="2174"/>
              <a:ext cx="239" cy="64"/>
            </a:xfrm>
            <a:custGeom>
              <a:avLst/>
              <a:gdLst>
                <a:gd name="T0" fmla="*/ 11 w 101"/>
                <a:gd name="T1" fmla="*/ 8 h 27"/>
                <a:gd name="T2" fmla="*/ 8 w 101"/>
                <a:gd name="T3" fmla="*/ 10 h 27"/>
                <a:gd name="T4" fmla="*/ 7 w 101"/>
                <a:gd name="T5" fmla="*/ 14 h 27"/>
                <a:gd name="T6" fmla="*/ 91 w 101"/>
                <a:gd name="T7" fmla="*/ 25 h 27"/>
                <a:gd name="T8" fmla="*/ 99 w 101"/>
                <a:gd name="T9" fmla="*/ 22 h 27"/>
                <a:gd name="T10" fmla="*/ 6 w 101"/>
                <a:gd name="T11" fmla="*/ 10 h 27"/>
                <a:gd name="T12" fmla="*/ 5 w 101"/>
                <a:gd name="T13" fmla="*/ 15 h 27"/>
                <a:gd name="T14" fmla="*/ 18 w 101"/>
                <a:gd name="T15" fmla="*/ 9 h 27"/>
                <a:gd name="T16" fmla="*/ 11 w 101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7">
                  <a:moveTo>
                    <a:pt x="11" y="8"/>
                  </a:moveTo>
                  <a:cubicBezTo>
                    <a:pt x="10" y="9"/>
                    <a:pt x="9" y="9"/>
                    <a:pt x="8" y="10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32" y="7"/>
                    <a:pt x="72" y="5"/>
                    <a:pt x="91" y="25"/>
                  </a:cubicBezTo>
                  <a:cubicBezTo>
                    <a:pt x="93" y="27"/>
                    <a:pt x="101" y="24"/>
                    <a:pt x="99" y="22"/>
                  </a:cubicBezTo>
                  <a:cubicBezTo>
                    <a:pt x="78" y="0"/>
                    <a:pt x="33" y="2"/>
                    <a:pt x="6" y="10"/>
                  </a:cubicBezTo>
                  <a:cubicBezTo>
                    <a:pt x="3" y="11"/>
                    <a:pt x="0" y="15"/>
                    <a:pt x="5" y="15"/>
                  </a:cubicBezTo>
                  <a:cubicBezTo>
                    <a:pt x="10" y="14"/>
                    <a:pt x="13" y="13"/>
                    <a:pt x="18" y="9"/>
                  </a:cubicBezTo>
                  <a:cubicBezTo>
                    <a:pt x="21" y="6"/>
                    <a:pt x="13" y="6"/>
                    <a:pt x="11" y="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7"/>
            <p:cNvSpPr/>
            <p:nvPr/>
          </p:nvSpPr>
          <p:spPr bwMode="auto">
            <a:xfrm>
              <a:off x="4222" y="2286"/>
              <a:ext cx="223" cy="45"/>
            </a:xfrm>
            <a:custGeom>
              <a:avLst/>
              <a:gdLst>
                <a:gd name="T0" fmla="*/ 5 w 94"/>
                <a:gd name="T1" fmla="*/ 10 h 19"/>
                <a:gd name="T2" fmla="*/ 89 w 94"/>
                <a:gd name="T3" fmla="*/ 6 h 19"/>
                <a:gd name="T4" fmla="*/ 87 w 94"/>
                <a:gd name="T5" fmla="*/ 0 h 19"/>
                <a:gd name="T6" fmla="*/ 10 w 94"/>
                <a:gd name="T7" fmla="*/ 4 h 19"/>
                <a:gd name="T8" fmla="*/ 5 w 94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">
                  <a:moveTo>
                    <a:pt x="5" y="10"/>
                  </a:moveTo>
                  <a:cubicBezTo>
                    <a:pt x="32" y="19"/>
                    <a:pt x="62" y="11"/>
                    <a:pt x="89" y="6"/>
                  </a:cubicBezTo>
                  <a:cubicBezTo>
                    <a:pt x="94" y="5"/>
                    <a:pt x="93" y="0"/>
                    <a:pt x="87" y="0"/>
                  </a:cubicBezTo>
                  <a:cubicBezTo>
                    <a:pt x="63" y="4"/>
                    <a:pt x="34" y="12"/>
                    <a:pt x="10" y="4"/>
                  </a:cubicBezTo>
                  <a:cubicBezTo>
                    <a:pt x="6" y="3"/>
                    <a:pt x="0" y="8"/>
                    <a:pt x="5" y="10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8"/>
            <p:cNvSpPr/>
            <p:nvPr/>
          </p:nvSpPr>
          <p:spPr bwMode="auto">
            <a:xfrm>
              <a:off x="4561" y="2108"/>
              <a:ext cx="229" cy="317"/>
            </a:xfrm>
            <a:custGeom>
              <a:avLst/>
              <a:gdLst>
                <a:gd name="T0" fmla="*/ 11 w 97"/>
                <a:gd name="T1" fmla="*/ 0 h 134"/>
                <a:gd name="T2" fmla="*/ 7 w 97"/>
                <a:gd name="T3" fmla="*/ 0 h 134"/>
                <a:gd name="T4" fmla="*/ 5 w 97"/>
                <a:gd name="T5" fmla="*/ 5 h 134"/>
                <a:gd name="T6" fmla="*/ 24 w 97"/>
                <a:gd name="T7" fmla="*/ 102 h 134"/>
                <a:gd name="T8" fmla="*/ 94 w 97"/>
                <a:gd name="T9" fmla="*/ 110 h 134"/>
                <a:gd name="T10" fmla="*/ 87 w 97"/>
                <a:gd name="T11" fmla="*/ 108 h 134"/>
                <a:gd name="T12" fmla="*/ 37 w 97"/>
                <a:gd name="T13" fmla="*/ 110 h 134"/>
                <a:gd name="T14" fmla="*/ 35 w 97"/>
                <a:gd name="T15" fmla="*/ 84 h 134"/>
                <a:gd name="T16" fmla="*/ 48 w 97"/>
                <a:gd name="T17" fmla="*/ 37 h 134"/>
                <a:gd name="T18" fmla="*/ 8 w 97"/>
                <a:gd name="T19" fmla="*/ 0 h 134"/>
                <a:gd name="T20" fmla="*/ 6 w 97"/>
                <a:gd name="T21" fmla="*/ 5 h 134"/>
                <a:gd name="T22" fmla="*/ 8 w 97"/>
                <a:gd name="T23" fmla="*/ 5 h 134"/>
                <a:gd name="T24" fmla="*/ 11 w 9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4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4" y="0"/>
                    <a:pt x="0" y="4"/>
                    <a:pt x="5" y="5"/>
                  </a:cubicBezTo>
                  <a:cubicBezTo>
                    <a:pt x="68" y="10"/>
                    <a:pt x="23" y="68"/>
                    <a:pt x="24" y="102"/>
                  </a:cubicBezTo>
                  <a:cubicBezTo>
                    <a:pt x="26" y="134"/>
                    <a:pt x="79" y="126"/>
                    <a:pt x="94" y="110"/>
                  </a:cubicBezTo>
                  <a:cubicBezTo>
                    <a:pt x="97" y="106"/>
                    <a:pt x="89" y="105"/>
                    <a:pt x="87" y="108"/>
                  </a:cubicBezTo>
                  <a:cubicBezTo>
                    <a:pt x="75" y="122"/>
                    <a:pt x="51" y="123"/>
                    <a:pt x="37" y="110"/>
                  </a:cubicBezTo>
                  <a:cubicBezTo>
                    <a:pt x="30" y="104"/>
                    <a:pt x="33" y="92"/>
                    <a:pt x="35" y="84"/>
                  </a:cubicBezTo>
                  <a:cubicBezTo>
                    <a:pt x="39" y="68"/>
                    <a:pt x="45" y="53"/>
                    <a:pt x="48" y="37"/>
                  </a:cubicBezTo>
                  <a:cubicBezTo>
                    <a:pt x="52" y="11"/>
                    <a:pt x="31" y="2"/>
                    <a:pt x="8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12" y="5"/>
                    <a:pt x="17" y="0"/>
                    <a:pt x="11" y="0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9"/>
            <p:cNvSpPr/>
            <p:nvPr/>
          </p:nvSpPr>
          <p:spPr bwMode="auto">
            <a:xfrm>
              <a:off x="4584" y="2236"/>
              <a:ext cx="152" cy="38"/>
            </a:xfrm>
            <a:custGeom>
              <a:avLst/>
              <a:gdLst>
                <a:gd name="T0" fmla="*/ 8 w 64"/>
                <a:gd name="T1" fmla="*/ 12 h 16"/>
                <a:gd name="T2" fmla="*/ 8 w 64"/>
                <a:gd name="T3" fmla="*/ 8 h 16"/>
                <a:gd name="T4" fmla="*/ 5 w 64"/>
                <a:gd name="T5" fmla="*/ 10 h 16"/>
                <a:gd name="T6" fmla="*/ 55 w 64"/>
                <a:gd name="T7" fmla="*/ 7 h 16"/>
                <a:gd name="T8" fmla="*/ 58 w 64"/>
                <a:gd name="T9" fmla="*/ 3 h 16"/>
                <a:gd name="T10" fmla="*/ 2 w 64"/>
                <a:gd name="T11" fmla="*/ 8 h 16"/>
                <a:gd name="T12" fmla="*/ 0 w 64"/>
                <a:gd name="T13" fmla="*/ 10 h 16"/>
                <a:gd name="T14" fmla="*/ 0 w 64"/>
                <a:gd name="T15" fmla="*/ 14 h 16"/>
                <a:gd name="T16" fmla="*/ 8 w 64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8" y="12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21" y="4"/>
                    <a:pt x="38" y="7"/>
                    <a:pt x="55" y="7"/>
                  </a:cubicBezTo>
                  <a:cubicBezTo>
                    <a:pt x="57" y="7"/>
                    <a:pt x="64" y="3"/>
                    <a:pt x="58" y="3"/>
                  </a:cubicBezTo>
                  <a:cubicBezTo>
                    <a:pt x="39" y="3"/>
                    <a:pt x="20" y="0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8" y="15"/>
                    <a:pt x="8" y="1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"/>
            <p:cNvSpPr/>
            <p:nvPr/>
          </p:nvSpPr>
          <p:spPr bwMode="auto">
            <a:xfrm>
              <a:off x="2599" y="2783"/>
              <a:ext cx="182" cy="282"/>
            </a:xfrm>
            <a:custGeom>
              <a:avLst/>
              <a:gdLst>
                <a:gd name="T0" fmla="*/ 67 w 77"/>
                <a:gd name="T1" fmla="*/ 3 h 119"/>
                <a:gd name="T2" fmla="*/ 34 w 77"/>
                <a:gd name="T3" fmla="*/ 66 h 119"/>
                <a:gd name="T4" fmla="*/ 7 w 77"/>
                <a:gd name="T5" fmla="*/ 115 h 119"/>
                <a:gd name="T6" fmla="*/ 6 w 77"/>
                <a:gd name="T7" fmla="*/ 118 h 119"/>
                <a:gd name="T8" fmla="*/ 35 w 77"/>
                <a:gd name="T9" fmla="*/ 87 h 119"/>
                <a:gd name="T10" fmla="*/ 75 w 77"/>
                <a:gd name="T11" fmla="*/ 2 h 119"/>
                <a:gd name="T12" fmla="*/ 67 w 77"/>
                <a:gd name="T13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9">
                  <a:moveTo>
                    <a:pt x="67" y="3"/>
                  </a:moveTo>
                  <a:cubicBezTo>
                    <a:pt x="52" y="22"/>
                    <a:pt x="41" y="43"/>
                    <a:pt x="34" y="66"/>
                  </a:cubicBezTo>
                  <a:cubicBezTo>
                    <a:pt x="30" y="79"/>
                    <a:pt x="25" y="113"/>
                    <a:pt x="7" y="115"/>
                  </a:cubicBezTo>
                  <a:cubicBezTo>
                    <a:pt x="4" y="116"/>
                    <a:pt x="0" y="119"/>
                    <a:pt x="6" y="118"/>
                  </a:cubicBezTo>
                  <a:cubicBezTo>
                    <a:pt x="23" y="116"/>
                    <a:pt x="30" y="102"/>
                    <a:pt x="35" y="87"/>
                  </a:cubicBezTo>
                  <a:cubicBezTo>
                    <a:pt x="47" y="57"/>
                    <a:pt x="54" y="29"/>
                    <a:pt x="75" y="2"/>
                  </a:cubicBezTo>
                  <a:cubicBezTo>
                    <a:pt x="77" y="0"/>
                    <a:pt x="69" y="1"/>
                    <a:pt x="67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"/>
            <p:cNvSpPr/>
            <p:nvPr/>
          </p:nvSpPr>
          <p:spPr bwMode="auto">
            <a:xfrm>
              <a:off x="2568" y="2871"/>
              <a:ext cx="253" cy="120"/>
            </a:xfrm>
            <a:custGeom>
              <a:avLst/>
              <a:gdLst>
                <a:gd name="T0" fmla="*/ 10 w 107"/>
                <a:gd name="T1" fmla="*/ 8 h 51"/>
                <a:gd name="T2" fmla="*/ 58 w 107"/>
                <a:gd name="T3" fmla="*/ 31 h 51"/>
                <a:gd name="T4" fmla="*/ 97 w 107"/>
                <a:gd name="T5" fmla="*/ 51 h 51"/>
                <a:gd name="T6" fmla="*/ 104 w 107"/>
                <a:gd name="T7" fmla="*/ 48 h 51"/>
                <a:gd name="T8" fmla="*/ 41 w 107"/>
                <a:gd name="T9" fmla="*/ 13 h 51"/>
                <a:gd name="T10" fmla="*/ 5 w 107"/>
                <a:gd name="T11" fmla="*/ 7 h 51"/>
                <a:gd name="T12" fmla="*/ 10 w 107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1">
                  <a:moveTo>
                    <a:pt x="10" y="8"/>
                  </a:moveTo>
                  <a:cubicBezTo>
                    <a:pt x="21" y="2"/>
                    <a:pt x="49" y="26"/>
                    <a:pt x="58" y="31"/>
                  </a:cubicBezTo>
                  <a:cubicBezTo>
                    <a:pt x="70" y="39"/>
                    <a:pt x="83" y="48"/>
                    <a:pt x="97" y="51"/>
                  </a:cubicBezTo>
                  <a:cubicBezTo>
                    <a:pt x="99" y="51"/>
                    <a:pt x="107" y="48"/>
                    <a:pt x="104" y="48"/>
                  </a:cubicBezTo>
                  <a:cubicBezTo>
                    <a:pt x="81" y="43"/>
                    <a:pt x="61" y="24"/>
                    <a:pt x="41" y="13"/>
                  </a:cubicBezTo>
                  <a:cubicBezTo>
                    <a:pt x="30" y="7"/>
                    <a:pt x="17" y="0"/>
                    <a:pt x="5" y="7"/>
                  </a:cubicBezTo>
                  <a:cubicBezTo>
                    <a:pt x="0" y="9"/>
                    <a:pt x="8" y="9"/>
                    <a:pt x="10" y="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2"/>
            <p:cNvSpPr/>
            <p:nvPr/>
          </p:nvSpPr>
          <p:spPr bwMode="auto">
            <a:xfrm>
              <a:off x="2838" y="2653"/>
              <a:ext cx="156" cy="201"/>
            </a:xfrm>
            <a:custGeom>
              <a:avLst/>
              <a:gdLst>
                <a:gd name="T0" fmla="*/ 11 w 66"/>
                <a:gd name="T1" fmla="*/ 16 h 85"/>
                <a:gd name="T2" fmla="*/ 27 w 66"/>
                <a:gd name="T3" fmla="*/ 14 h 85"/>
                <a:gd name="T4" fmla="*/ 27 w 66"/>
                <a:gd name="T5" fmla="*/ 31 h 85"/>
                <a:gd name="T6" fmla="*/ 26 w 66"/>
                <a:gd name="T7" fmla="*/ 55 h 85"/>
                <a:gd name="T8" fmla="*/ 56 w 66"/>
                <a:gd name="T9" fmla="*/ 83 h 85"/>
                <a:gd name="T10" fmla="*/ 62 w 66"/>
                <a:gd name="T11" fmla="*/ 78 h 85"/>
                <a:gd name="T12" fmla="*/ 35 w 66"/>
                <a:gd name="T13" fmla="*/ 55 h 85"/>
                <a:gd name="T14" fmla="*/ 36 w 66"/>
                <a:gd name="T15" fmla="*/ 19 h 85"/>
                <a:gd name="T16" fmla="*/ 24 w 66"/>
                <a:gd name="T17" fmla="*/ 1 h 85"/>
                <a:gd name="T18" fmla="*/ 3 w 66"/>
                <a:gd name="T19" fmla="*/ 15 h 85"/>
                <a:gd name="T20" fmla="*/ 11 w 66"/>
                <a:gd name="T2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5">
                  <a:moveTo>
                    <a:pt x="11" y="16"/>
                  </a:moveTo>
                  <a:cubicBezTo>
                    <a:pt x="14" y="11"/>
                    <a:pt x="24" y="3"/>
                    <a:pt x="27" y="14"/>
                  </a:cubicBezTo>
                  <a:cubicBezTo>
                    <a:pt x="28" y="19"/>
                    <a:pt x="28" y="25"/>
                    <a:pt x="27" y="31"/>
                  </a:cubicBezTo>
                  <a:cubicBezTo>
                    <a:pt x="27" y="39"/>
                    <a:pt x="25" y="47"/>
                    <a:pt x="26" y="55"/>
                  </a:cubicBezTo>
                  <a:cubicBezTo>
                    <a:pt x="28" y="68"/>
                    <a:pt x="46" y="75"/>
                    <a:pt x="56" y="83"/>
                  </a:cubicBezTo>
                  <a:cubicBezTo>
                    <a:pt x="59" y="85"/>
                    <a:pt x="66" y="81"/>
                    <a:pt x="62" y="78"/>
                  </a:cubicBezTo>
                  <a:cubicBezTo>
                    <a:pt x="53" y="72"/>
                    <a:pt x="40" y="66"/>
                    <a:pt x="35" y="55"/>
                  </a:cubicBezTo>
                  <a:cubicBezTo>
                    <a:pt x="31" y="44"/>
                    <a:pt x="37" y="30"/>
                    <a:pt x="36" y="19"/>
                  </a:cubicBezTo>
                  <a:cubicBezTo>
                    <a:pt x="35" y="11"/>
                    <a:pt x="34" y="2"/>
                    <a:pt x="24" y="1"/>
                  </a:cubicBezTo>
                  <a:cubicBezTo>
                    <a:pt x="14" y="0"/>
                    <a:pt x="7" y="8"/>
                    <a:pt x="3" y="15"/>
                  </a:cubicBezTo>
                  <a:cubicBezTo>
                    <a:pt x="0" y="19"/>
                    <a:pt x="9" y="19"/>
                    <a:pt x="11" y="1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3"/>
            <p:cNvSpPr/>
            <p:nvPr/>
          </p:nvSpPr>
          <p:spPr bwMode="auto">
            <a:xfrm>
              <a:off x="3013" y="2823"/>
              <a:ext cx="69" cy="246"/>
            </a:xfrm>
            <a:custGeom>
              <a:avLst/>
              <a:gdLst>
                <a:gd name="T0" fmla="*/ 1 w 29"/>
                <a:gd name="T1" fmla="*/ 6 h 104"/>
                <a:gd name="T2" fmla="*/ 17 w 29"/>
                <a:gd name="T3" fmla="*/ 100 h 104"/>
                <a:gd name="T4" fmla="*/ 26 w 29"/>
                <a:gd name="T5" fmla="*/ 99 h 104"/>
                <a:gd name="T6" fmla="*/ 10 w 29"/>
                <a:gd name="T7" fmla="*/ 4 h 104"/>
                <a:gd name="T8" fmla="*/ 1 w 29"/>
                <a:gd name="T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4">
                  <a:moveTo>
                    <a:pt x="1" y="6"/>
                  </a:moveTo>
                  <a:cubicBezTo>
                    <a:pt x="11" y="35"/>
                    <a:pt x="21" y="69"/>
                    <a:pt x="17" y="100"/>
                  </a:cubicBezTo>
                  <a:cubicBezTo>
                    <a:pt x="17" y="104"/>
                    <a:pt x="25" y="102"/>
                    <a:pt x="26" y="99"/>
                  </a:cubicBezTo>
                  <a:cubicBezTo>
                    <a:pt x="29" y="67"/>
                    <a:pt x="20" y="34"/>
                    <a:pt x="10" y="4"/>
                  </a:cubicBezTo>
                  <a:cubicBezTo>
                    <a:pt x="8" y="0"/>
                    <a:pt x="0" y="3"/>
                    <a:pt x="1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4"/>
            <p:cNvSpPr/>
            <p:nvPr/>
          </p:nvSpPr>
          <p:spPr bwMode="auto">
            <a:xfrm>
              <a:off x="2942" y="2918"/>
              <a:ext cx="187" cy="66"/>
            </a:xfrm>
            <a:custGeom>
              <a:avLst/>
              <a:gdLst>
                <a:gd name="T0" fmla="*/ 10 w 79"/>
                <a:gd name="T1" fmla="*/ 26 h 28"/>
                <a:gd name="T2" fmla="*/ 70 w 79"/>
                <a:gd name="T3" fmla="*/ 5 h 28"/>
                <a:gd name="T4" fmla="*/ 73 w 79"/>
                <a:gd name="T5" fmla="*/ 0 h 28"/>
                <a:gd name="T6" fmla="*/ 4 w 79"/>
                <a:gd name="T7" fmla="*/ 25 h 28"/>
                <a:gd name="T8" fmla="*/ 10 w 7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8">
                  <a:moveTo>
                    <a:pt x="10" y="26"/>
                  </a:moveTo>
                  <a:cubicBezTo>
                    <a:pt x="26" y="12"/>
                    <a:pt x="49" y="6"/>
                    <a:pt x="70" y="5"/>
                  </a:cubicBezTo>
                  <a:cubicBezTo>
                    <a:pt x="74" y="5"/>
                    <a:pt x="79" y="0"/>
                    <a:pt x="73" y="0"/>
                  </a:cubicBezTo>
                  <a:cubicBezTo>
                    <a:pt x="48" y="1"/>
                    <a:pt x="22" y="8"/>
                    <a:pt x="4" y="25"/>
                  </a:cubicBezTo>
                  <a:cubicBezTo>
                    <a:pt x="0" y="28"/>
                    <a:pt x="8" y="28"/>
                    <a:pt x="10" y="2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/>
            <p:nvPr/>
          </p:nvSpPr>
          <p:spPr bwMode="auto">
            <a:xfrm>
              <a:off x="3155" y="2790"/>
              <a:ext cx="144" cy="234"/>
            </a:xfrm>
            <a:custGeom>
              <a:avLst/>
              <a:gdLst>
                <a:gd name="T0" fmla="*/ 10 w 61"/>
                <a:gd name="T1" fmla="*/ 23 h 99"/>
                <a:gd name="T2" fmla="*/ 16 w 61"/>
                <a:gd name="T3" fmla="*/ 13 h 99"/>
                <a:gd name="T4" fmla="*/ 34 w 61"/>
                <a:gd name="T5" fmla="*/ 22 h 99"/>
                <a:gd name="T6" fmla="*/ 29 w 61"/>
                <a:gd name="T7" fmla="*/ 40 h 99"/>
                <a:gd name="T8" fmla="*/ 13 w 61"/>
                <a:gd name="T9" fmla="*/ 74 h 99"/>
                <a:gd name="T10" fmla="*/ 54 w 61"/>
                <a:gd name="T11" fmla="*/ 94 h 99"/>
                <a:gd name="T12" fmla="*/ 55 w 61"/>
                <a:gd name="T13" fmla="*/ 88 h 99"/>
                <a:gd name="T14" fmla="*/ 30 w 61"/>
                <a:gd name="T15" fmla="*/ 89 h 99"/>
                <a:gd name="T16" fmla="*/ 26 w 61"/>
                <a:gd name="T17" fmla="*/ 63 h 99"/>
                <a:gd name="T18" fmla="*/ 42 w 61"/>
                <a:gd name="T19" fmla="*/ 25 h 99"/>
                <a:gd name="T20" fmla="*/ 27 w 61"/>
                <a:gd name="T21" fmla="*/ 4 h 99"/>
                <a:gd name="T22" fmla="*/ 2 w 61"/>
                <a:gd name="T23" fmla="*/ 22 h 99"/>
                <a:gd name="T24" fmla="*/ 10 w 61"/>
                <a:gd name="T25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9">
                  <a:moveTo>
                    <a:pt x="10" y="23"/>
                  </a:moveTo>
                  <a:cubicBezTo>
                    <a:pt x="11" y="19"/>
                    <a:pt x="13" y="16"/>
                    <a:pt x="16" y="13"/>
                  </a:cubicBezTo>
                  <a:cubicBezTo>
                    <a:pt x="25" y="0"/>
                    <a:pt x="34" y="15"/>
                    <a:pt x="34" y="22"/>
                  </a:cubicBezTo>
                  <a:cubicBezTo>
                    <a:pt x="34" y="28"/>
                    <a:pt x="31" y="35"/>
                    <a:pt x="29" y="40"/>
                  </a:cubicBezTo>
                  <a:cubicBezTo>
                    <a:pt x="25" y="52"/>
                    <a:pt x="17" y="62"/>
                    <a:pt x="13" y="74"/>
                  </a:cubicBezTo>
                  <a:cubicBezTo>
                    <a:pt x="5" y="99"/>
                    <a:pt x="37" y="94"/>
                    <a:pt x="54" y="94"/>
                  </a:cubicBezTo>
                  <a:cubicBezTo>
                    <a:pt x="59" y="93"/>
                    <a:pt x="61" y="88"/>
                    <a:pt x="55" y="88"/>
                  </a:cubicBezTo>
                  <a:cubicBezTo>
                    <a:pt x="47" y="89"/>
                    <a:pt x="38" y="89"/>
                    <a:pt x="30" y="89"/>
                  </a:cubicBezTo>
                  <a:cubicBezTo>
                    <a:pt x="13" y="88"/>
                    <a:pt x="22" y="71"/>
                    <a:pt x="26" y="63"/>
                  </a:cubicBezTo>
                  <a:cubicBezTo>
                    <a:pt x="33" y="50"/>
                    <a:pt x="39" y="39"/>
                    <a:pt x="42" y="25"/>
                  </a:cubicBezTo>
                  <a:cubicBezTo>
                    <a:pt x="44" y="14"/>
                    <a:pt x="40" y="5"/>
                    <a:pt x="27" y="4"/>
                  </a:cubicBezTo>
                  <a:cubicBezTo>
                    <a:pt x="14" y="3"/>
                    <a:pt x="6" y="12"/>
                    <a:pt x="2" y="22"/>
                  </a:cubicBezTo>
                  <a:cubicBezTo>
                    <a:pt x="0" y="26"/>
                    <a:pt x="9" y="26"/>
                    <a:pt x="10" y="2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/>
          </p:nvSpPr>
          <p:spPr bwMode="auto">
            <a:xfrm>
              <a:off x="3380" y="2766"/>
              <a:ext cx="165" cy="434"/>
            </a:xfrm>
            <a:custGeom>
              <a:avLst/>
              <a:gdLst>
                <a:gd name="T0" fmla="*/ 20 w 70"/>
                <a:gd name="T1" fmla="*/ 2 h 183"/>
                <a:gd name="T2" fmla="*/ 16 w 70"/>
                <a:gd name="T3" fmla="*/ 36 h 183"/>
                <a:gd name="T4" fmla="*/ 47 w 70"/>
                <a:gd name="T5" fmla="*/ 29 h 183"/>
                <a:gd name="T6" fmla="*/ 40 w 70"/>
                <a:gd name="T7" fmla="*/ 30 h 183"/>
                <a:gd name="T8" fmla="*/ 51 w 70"/>
                <a:gd name="T9" fmla="*/ 59 h 183"/>
                <a:gd name="T10" fmla="*/ 58 w 70"/>
                <a:gd name="T11" fmla="*/ 109 h 183"/>
                <a:gd name="T12" fmla="*/ 56 w 70"/>
                <a:gd name="T13" fmla="*/ 153 h 183"/>
                <a:gd name="T14" fmla="*/ 29 w 70"/>
                <a:gd name="T15" fmla="*/ 147 h 183"/>
                <a:gd name="T16" fmla="*/ 20 w 70"/>
                <a:gd name="T17" fmla="*/ 116 h 183"/>
                <a:gd name="T18" fmla="*/ 12 w 70"/>
                <a:gd name="T19" fmla="*/ 117 h 183"/>
                <a:gd name="T20" fmla="*/ 66 w 70"/>
                <a:gd name="T21" fmla="*/ 144 h 183"/>
                <a:gd name="T22" fmla="*/ 63 w 70"/>
                <a:gd name="T23" fmla="*/ 77 h 183"/>
                <a:gd name="T24" fmla="*/ 48 w 70"/>
                <a:gd name="T25" fmla="*/ 27 h 183"/>
                <a:gd name="T26" fmla="*/ 41 w 70"/>
                <a:gd name="T27" fmla="*/ 28 h 183"/>
                <a:gd name="T28" fmla="*/ 28 w 70"/>
                <a:gd name="T29" fmla="*/ 2 h 183"/>
                <a:gd name="T30" fmla="*/ 20 w 70"/>
                <a:gd name="T3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83">
                  <a:moveTo>
                    <a:pt x="20" y="2"/>
                  </a:moveTo>
                  <a:cubicBezTo>
                    <a:pt x="10" y="11"/>
                    <a:pt x="5" y="26"/>
                    <a:pt x="16" y="36"/>
                  </a:cubicBezTo>
                  <a:cubicBezTo>
                    <a:pt x="25" y="43"/>
                    <a:pt x="41" y="34"/>
                    <a:pt x="47" y="29"/>
                  </a:cubicBezTo>
                  <a:cubicBezTo>
                    <a:pt x="45" y="29"/>
                    <a:pt x="43" y="30"/>
                    <a:pt x="40" y="30"/>
                  </a:cubicBezTo>
                  <a:cubicBezTo>
                    <a:pt x="48" y="34"/>
                    <a:pt x="50" y="52"/>
                    <a:pt x="51" y="59"/>
                  </a:cubicBezTo>
                  <a:cubicBezTo>
                    <a:pt x="55" y="75"/>
                    <a:pt x="57" y="92"/>
                    <a:pt x="58" y="109"/>
                  </a:cubicBezTo>
                  <a:cubicBezTo>
                    <a:pt x="59" y="123"/>
                    <a:pt x="60" y="139"/>
                    <a:pt x="56" y="153"/>
                  </a:cubicBezTo>
                  <a:cubicBezTo>
                    <a:pt x="52" y="166"/>
                    <a:pt x="35" y="153"/>
                    <a:pt x="29" y="147"/>
                  </a:cubicBezTo>
                  <a:cubicBezTo>
                    <a:pt x="22" y="139"/>
                    <a:pt x="16" y="126"/>
                    <a:pt x="20" y="116"/>
                  </a:cubicBezTo>
                  <a:cubicBezTo>
                    <a:pt x="21" y="114"/>
                    <a:pt x="13" y="115"/>
                    <a:pt x="12" y="117"/>
                  </a:cubicBezTo>
                  <a:cubicBezTo>
                    <a:pt x="0" y="149"/>
                    <a:pt x="59" y="183"/>
                    <a:pt x="66" y="144"/>
                  </a:cubicBezTo>
                  <a:cubicBezTo>
                    <a:pt x="70" y="122"/>
                    <a:pt x="67" y="98"/>
                    <a:pt x="63" y="77"/>
                  </a:cubicBezTo>
                  <a:cubicBezTo>
                    <a:pt x="62" y="66"/>
                    <a:pt x="60" y="34"/>
                    <a:pt x="48" y="27"/>
                  </a:cubicBezTo>
                  <a:cubicBezTo>
                    <a:pt x="46" y="26"/>
                    <a:pt x="43" y="27"/>
                    <a:pt x="41" y="28"/>
                  </a:cubicBezTo>
                  <a:cubicBezTo>
                    <a:pt x="14" y="47"/>
                    <a:pt x="16" y="13"/>
                    <a:pt x="28" y="2"/>
                  </a:cubicBezTo>
                  <a:cubicBezTo>
                    <a:pt x="30" y="0"/>
                    <a:pt x="22" y="1"/>
                    <a:pt x="20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/>
          </p:nvSpPr>
          <p:spPr bwMode="auto">
            <a:xfrm>
              <a:off x="3486" y="2707"/>
              <a:ext cx="185" cy="190"/>
            </a:xfrm>
            <a:custGeom>
              <a:avLst/>
              <a:gdLst>
                <a:gd name="T0" fmla="*/ 9 w 78"/>
                <a:gd name="T1" fmla="*/ 26 h 80"/>
                <a:gd name="T2" fmla="*/ 39 w 78"/>
                <a:gd name="T3" fmla="*/ 57 h 80"/>
                <a:gd name="T4" fmla="*/ 73 w 78"/>
                <a:gd name="T5" fmla="*/ 76 h 80"/>
                <a:gd name="T6" fmla="*/ 71 w 78"/>
                <a:gd name="T7" fmla="*/ 70 h 80"/>
                <a:gd name="T8" fmla="*/ 5 w 78"/>
                <a:gd name="T9" fmla="*/ 21 h 80"/>
                <a:gd name="T10" fmla="*/ 9 w 78"/>
                <a:gd name="T1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0">
                  <a:moveTo>
                    <a:pt x="9" y="26"/>
                  </a:moveTo>
                  <a:cubicBezTo>
                    <a:pt x="28" y="17"/>
                    <a:pt x="33" y="46"/>
                    <a:pt x="39" y="57"/>
                  </a:cubicBezTo>
                  <a:cubicBezTo>
                    <a:pt x="45" y="71"/>
                    <a:pt x="56" y="80"/>
                    <a:pt x="73" y="76"/>
                  </a:cubicBezTo>
                  <a:cubicBezTo>
                    <a:pt x="78" y="74"/>
                    <a:pt x="76" y="69"/>
                    <a:pt x="71" y="70"/>
                  </a:cubicBezTo>
                  <a:cubicBezTo>
                    <a:pt x="35" y="79"/>
                    <a:pt x="48" y="0"/>
                    <a:pt x="5" y="21"/>
                  </a:cubicBezTo>
                  <a:cubicBezTo>
                    <a:pt x="0" y="23"/>
                    <a:pt x="5" y="28"/>
                    <a:pt x="9" y="2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/>
          </p:nvSpPr>
          <p:spPr bwMode="auto">
            <a:xfrm>
              <a:off x="3721" y="2871"/>
              <a:ext cx="172" cy="52"/>
            </a:xfrm>
            <a:custGeom>
              <a:avLst/>
              <a:gdLst>
                <a:gd name="T0" fmla="*/ 9 w 73"/>
                <a:gd name="T1" fmla="*/ 18 h 22"/>
                <a:gd name="T2" fmla="*/ 64 w 73"/>
                <a:gd name="T3" fmla="*/ 9 h 22"/>
                <a:gd name="T4" fmla="*/ 68 w 73"/>
                <a:gd name="T5" fmla="*/ 6 h 22"/>
                <a:gd name="T6" fmla="*/ 1 w 73"/>
                <a:gd name="T7" fmla="*/ 20 h 22"/>
                <a:gd name="T8" fmla="*/ 9 w 7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9" y="18"/>
                  </a:moveTo>
                  <a:cubicBezTo>
                    <a:pt x="15" y="4"/>
                    <a:pt x="51" y="9"/>
                    <a:pt x="64" y="9"/>
                  </a:cubicBezTo>
                  <a:cubicBezTo>
                    <a:pt x="67" y="9"/>
                    <a:pt x="73" y="6"/>
                    <a:pt x="68" y="6"/>
                  </a:cubicBezTo>
                  <a:cubicBezTo>
                    <a:pt x="51" y="5"/>
                    <a:pt x="8" y="0"/>
                    <a:pt x="1" y="20"/>
                  </a:cubicBezTo>
                  <a:cubicBezTo>
                    <a:pt x="0" y="22"/>
                    <a:pt x="9" y="21"/>
                    <a:pt x="9" y="1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9"/>
            <p:cNvSpPr/>
            <p:nvPr/>
          </p:nvSpPr>
          <p:spPr bwMode="auto">
            <a:xfrm>
              <a:off x="3945" y="2728"/>
              <a:ext cx="197" cy="287"/>
            </a:xfrm>
            <a:custGeom>
              <a:avLst/>
              <a:gdLst>
                <a:gd name="T0" fmla="*/ 11 w 83"/>
                <a:gd name="T1" fmla="*/ 19 h 121"/>
                <a:gd name="T2" fmla="*/ 27 w 83"/>
                <a:gd name="T3" fmla="*/ 45 h 121"/>
                <a:gd name="T4" fmla="*/ 38 w 83"/>
                <a:gd name="T5" fmla="*/ 64 h 121"/>
                <a:gd name="T6" fmla="*/ 56 w 83"/>
                <a:gd name="T7" fmla="*/ 80 h 121"/>
                <a:gd name="T8" fmla="*/ 63 w 83"/>
                <a:gd name="T9" fmla="*/ 87 h 121"/>
                <a:gd name="T10" fmla="*/ 54 w 83"/>
                <a:gd name="T11" fmla="*/ 112 h 121"/>
                <a:gd name="T12" fmla="*/ 39 w 83"/>
                <a:gd name="T13" fmla="*/ 114 h 121"/>
                <a:gd name="T14" fmla="*/ 40 w 83"/>
                <a:gd name="T15" fmla="*/ 120 h 121"/>
                <a:gd name="T16" fmla="*/ 78 w 83"/>
                <a:gd name="T17" fmla="*/ 101 h 121"/>
                <a:gd name="T18" fmla="*/ 51 w 83"/>
                <a:gd name="T19" fmla="*/ 66 h 121"/>
                <a:gd name="T20" fmla="*/ 37 w 83"/>
                <a:gd name="T21" fmla="*/ 32 h 121"/>
                <a:gd name="T22" fmla="*/ 29 w 83"/>
                <a:gd name="T23" fmla="*/ 10 h 121"/>
                <a:gd name="T24" fmla="*/ 4 w 83"/>
                <a:gd name="T25" fmla="*/ 17 h 121"/>
                <a:gd name="T26" fmla="*/ 11 w 83"/>
                <a:gd name="T2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1">
                  <a:moveTo>
                    <a:pt x="11" y="19"/>
                  </a:moveTo>
                  <a:cubicBezTo>
                    <a:pt x="29" y="0"/>
                    <a:pt x="28" y="38"/>
                    <a:pt x="27" y="45"/>
                  </a:cubicBezTo>
                  <a:cubicBezTo>
                    <a:pt x="26" y="51"/>
                    <a:pt x="34" y="60"/>
                    <a:pt x="38" y="64"/>
                  </a:cubicBezTo>
                  <a:cubicBezTo>
                    <a:pt x="43" y="70"/>
                    <a:pt x="50" y="75"/>
                    <a:pt x="56" y="80"/>
                  </a:cubicBezTo>
                  <a:cubicBezTo>
                    <a:pt x="59" y="83"/>
                    <a:pt x="61" y="85"/>
                    <a:pt x="63" y="87"/>
                  </a:cubicBezTo>
                  <a:cubicBezTo>
                    <a:pt x="72" y="94"/>
                    <a:pt x="68" y="103"/>
                    <a:pt x="54" y="112"/>
                  </a:cubicBezTo>
                  <a:cubicBezTo>
                    <a:pt x="49" y="112"/>
                    <a:pt x="44" y="113"/>
                    <a:pt x="39" y="114"/>
                  </a:cubicBezTo>
                  <a:cubicBezTo>
                    <a:pt x="34" y="116"/>
                    <a:pt x="35" y="121"/>
                    <a:pt x="40" y="120"/>
                  </a:cubicBezTo>
                  <a:cubicBezTo>
                    <a:pt x="56" y="115"/>
                    <a:pt x="70" y="118"/>
                    <a:pt x="78" y="101"/>
                  </a:cubicBezTo>
                  <a:cubicBezTo>
                    <a:pt x="83" y="88"/>
                    <a:pt x="59" y="73"/>
                    <a:pt x="51" y="66"/>
                  </a:cubicBezTo>
                  <a:cubicBezTo>
                    <a:pt x="39" y="55"/>
                    <a:pt x="36" y="47"/>
                    <a:pt x="37" y="32"/>
                  </a:cubicBezTo>
                  <a:cubicBezTo>
                    <a:pt x="38" y="24"/>
                    <a:pt x="34" y="16"/>
                    <a:pt x="29" y="10"/>
                  </a:cubicBezTo>
                  <a:cubicBezTo>
                    <a:pt x="21" y="1"/>
                    <a:pt x="9" y="11"/>
                    <a:pt x="4" y="17"/>
                  </a:cubicBezTo>
                  <a:cubicBezTo>
                    <a:pt x="0" y="21"/>
                    <a:pt x="8" y="22"/>
                    <a:pt x="11" y="19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0"/>
            <p:cNvSpPr/>
            <p:nvPr/>
          </p:nvSpPr>
          <p:spPr bwMode="auto">
            <a:xfrm>
              <a:off x="4165" y="2790"/>
              <a:ext cx="213" cy="62"/>
            </a:xfrm>
            <a:custGeom>
              <a:avLst/>
              <a:gdLst>
                <a:gd name="T0" fmla="*/ 9 w 90"/>
                <a:gd name="T1" fmla="*/ 24 h 26"/>
                <a:gd name="T2" fmla="*/ 80 w 90"/>
                <a:gd name="T3" fmla="*/ 20 h 26"/>
                <a:gd name="T4" fmla="*/ 88 w 90"/>
                <a:gd name="T5" fmla="*/ 17 h 26"/>
                <a:gd name="T6" fmla="*/ 5 w 90"/>
                <a:gd name="T7" fmla="*/ 21 h 26"/>
                <a:gd name="T8" fmla="*/ 9 w 9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">
                  <a:moveTo>
                    <a:pt x="9" y="24"/>
                  </a:moveTo>
                  <a:cubicBezTo>
                    <a:pt x="28" y="16"/>
                    <a:pt x="62" y="6"/>
                    <a:pt x="80" y="20"/>
                  </a:cubicBezTo>
                  <a:cubicBezTo>
                    <a:pt x="82" y="22"/>
                    <a:pt x="90" y="19"/>
                    <a:pt x="88" y="17"/>
                  </a:cubicBezTo>
                  <a:cubicBezTo>
                    <a:pt x="67" y="0"/>
                    <a:pt x="28" y="11"/>
                    <a:pt x="5" y="21"/>
                  </a:cubicBezTo>
                  <a:cubicBezTo>
                    <a:pt x="0" y="23"/>
                    <a:pt x="5" y="26"/>
                    <a:pt x="9" y="2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1"/>
            <p:cNvSpPr/>
            <p:nvPr/>
          </p:nvSpPr>
          <p:spPr bwMode="auto">
            <a:xfrm>
              <a:off x="4217" y="2899"/>
              <a:ext cx="173" cy="33"/>
            </a:xfrm>
            <a:custGeom>
              <a:avLst/>
              <a:gdLst>
                <a:gd name="T0" fmla="*/ 1 w 73"/>
                <a:gd name="T1" fmla="*/ 5 h 14"/>
                <a:gd name="T2" fmla="*/ 64 w 73"/>
                <a:gd name="T3" fmla="*/ 5 h 14"/>
                <a:gd name="T4" fmla="*/ 68 w 73"/>
                <a:gd name="T5" fmla="*/ 1 h 14"/>
                <a:gd name="T6" fmla="*/ 9 w 73"/>
                <a:gd name="T7" fmla="*/ 2 h 14"/>
                <a:gd name="T8" fmla="*/ 1 w 7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1" y="5"/>
                  </a:moveTo>
                  <a:cubicBezTo>
                    <a:pt x="19" y="14"/>
                    <a:pt x="45" y="5"/>
                    <a:pt x="64" y="5"/>
                  </a:cubicBezTo>
                  <a:cubicBezTo>
                    <a:pt x="67" y="5"/>
                    <a:pt x="73" y="1"/>
                    <a:pt x="68" y="1"/>
                  </a:cubicBezTo>
                  <a:cubicBezTo>
                    <a:pt x="50" y="2"/>
                    <a:pt x="26" y="10"/>
                    <a:pt x="9" y="2"/>
                  </a:cubicBezTo>
                  <a:cubicBezTo>
                    <a:pt x="7" y="0"/>
                    <a:pt x="0" y="4"/>
                    <a:pt x="1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2"/>
            <p:cNvSpPr/>
            <p:nvPr/>
          </p:nvSpPr>
          <p:spPr bwMode="auto">
            <a:xfrm>
              <a:off x="4459" y="2740"/>
              <a:ext cx="234" cy="292"/>
            </a:xfrm>
            <a:custGeom>
              <a:avLst/>
              <a:gdLst>
                <a:gd name="T0" fmla="*/ 13 w 99"/>
                <a:gd name="T1" fmla="*/ 31 h 123"/>
                <a:gd name="T2" fmla="*/ 36 w 99"/>
                <a:gd name="T3" fmla="*/ 25 h 123"/>
                <a:gd name="T4" fmla="*/ 37 w 99"/>
                <a:gd name="T5" fmla="*/ 39 h 123"/>
                <a:gd name="T6" fmla="*/ 33 w 99"/>
                <a:gd name="T7" fmla="*/ 56 h 123"/>
                <a:gd name="T8" fmla="*/ 29 w 99"/>
                <a:gd name="T9" fmla="*/ 95 h 123"/>
                <a:gd name="T10" fmla="*/ 94 w 99"/>
                <a:gd name="T11" fmla="*/ 103 h 123"/>
                <a:gd name="T12" fmla="*/ 92 w 99"/>
                <a:gd name="T13" fmla="*/ 98 h 123"/>
                <a:gd name="T14" fmla="*/ 51 w 99"/>
                <a:gd name="T15" fmla="*/ 106 h 123"/>
                <a:gd name="T16" fmla="*/ 38 w 99"/>
                <a:gd name="T17" fmla="*/ 72 h 123"/>
                <a:gd name="T18" fmla="*/ 46 w 99"/>
                <a:gd name="T19" fmla="*/ 26 h 123"/>
                <a:gd name="T20" fmla="*/ 4 w 99"/>
                <a:gd name="T21" fmla="*/ 33 h 123"/>
                <a:gd name="T22" fmla="*/ 13 w 99"/>
                <a:gd name="T23" fmla="*/ 3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23">
                  <a:moveTo>
                    <a:pt x="13" y="31"/>
                  </a:moveTo>
                  <a:cubicBezTo>
                    <a:pt x="25" y="16"/>
                    <a:pt x="33" y="14"/>
                    <a:pt x="36" y="25"/>
                  </a:cubicBezTo>
                  <a:cubicBezTo>
                    <a:pt x="38" y="29"/>
                    <a:pt x="37" y="35"/>
                    <a:pt x="37" y="39"/>
                  </a:cubicBezTo>
                  <a:cubicBezTo>
                    <a:pt x="37" y="45"/>
                    <a:pt x="35" y="51"/>
                    <a:pt x="33" y="56"/>
                  </a:cubicBezTo>
                  <a:cubicBezTo>
                    <a:pt x="29" y="69"/>
                    <a:pt x="26" y="82"/>
                    <a:pt x="29" y="95"/>
                  </a:cubicBezTo>
                  <a:cubicBezTo>
                    <a:pt x="35" y="123"/>
                    <a:pt x="77" y="109"/>
                    <a:pt x="94" y="103"/>
                  </a:cubicBezTo>
                  <a:cubicBezTo>
                    <a:pt x="99" y="102"/>
                    <a:pt x="98" y="96"/>
                    <a:pt x="92" y="98"/>
                  </a:cubicBezTo>
                  <a:cubicBezTo>
                    <a:pt x="80" y="102"/>
                    <a:pt x="65" y="108"/>
                    <a:pt x="51" y="106"/>
                  </a:cubicBezTo>
                  <a:cubicBezTo>
                    <a:pt x="34" y="102"/>
                    <a:pt x="36" y="84"/>
                    <a:pt x="38" y="72"/>
                  </a:cubicBezTo>
                  <a:cubicBezTo>
                    <a:pt x="41" y="56"/>
                    <a:pt x="47" y="42"/>
                    <a:pt x="46" y="26"/>
                  </a:cubicBezTo>
                  <a:cubicBezTo>
                    <a:pt x="43" y="0"/>
                    <a:pt x="0" y="7"/>
                    <a:pt x="4" y="33"/>
                  </a:cubicBezTo>
                  <a:cubicBezTo>
                    <a:pt x="5" y="37"/>
                    <a:pt x="13" y="35"/>
                    <a:pt x="13" y="31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"/>
            <p:cNvSpPr/>
            <p:nvPr/>
          </p:nvSpPr>
          <p:spPr bwMode="auto">
            <a:xfrm>
              <a:off x="4646" y="2747"/>
              <a:ext cx="236" cy="247"/>
            </a:xfrm>
            <a:custGeom>
              <a:avLst/>
              <a:gdLst>
                <a:gd name="T0" fmla="*/ 10 w 100"/>
                <a:gd name="T1" fmla="*/ 17 h 104"/>
                <a:gd name="T2" fmla="*/ 38 w 100"/>
                <a:gd name="T3" fmla="*/ 34 h 104"/>
                <a:gd name="T4" fmla="*/ 47 w 100"/>
                <a:gd name="T5" fmla="*/ 70 h 104"/>
                <a:gd name="T6" fmla="*/ 99 w 100"/>
                <a:gd name="T7" fmla="*/ 82 h 104"/>
                <a:gd name="T8" fmla="*/ 91 w 100"/>
                <a:gd name="T9" fmla="*/ 83 h 104"/>
                <a:gd name="T10" fmla="*/ 54 w 100"/>
                <a:gd name="T11" fmla="*/ 63 h 104"/>
                <a:gd name="T12" fmla="*/ 44 w 100"/>
                <a:gd name="T13" fmla="*/ 24 h 104"/>
                <a:gd name="T14" fmla="*/ 2 w 100"/>
                <a:gd name="T15" fmla="*/ 18 h 104"/>
                <a:gd name="T16" fmla="*/ 10 w 100"/>
                <a:gd name="T17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10" y="17"/>
                  </a:moveTo>
                  <a:cubicBezTo>
                    <a:pt x="28" y="0"/>
                    <a:pt x="34" y="19"/>
                    <a:pt x="38" y="34"/>
                  </a:cubicBezTo>
                  <a:cubicBezTo>
                    <a:pt x="41" y="46"/>
                    <a:pt x="42" y="59"/>
                    <a:pt x="47" y="70"/>
                  </a:cubicBezTo>
                  <a:cubicBezTo>
                    <a:pt x="54" y="83"/>
                    <a:pt x="92" y="104"/>
                    <a:pt x="99" y="82"/>
                  </a:cubicBezTo>
                  <a:cubicBezTo>
                    <a:pt x="100" y="80"/>
                    <a:pt x="92" y="81"/>
                    <a:pt x="91" y="83"/>
                  </a:cubicBezTo>
                  <a:cubicBezTo>
                    <a:pt x="86" y="98"/>
                    <a:pt x="56" y="71"/>
                    <a:pt x="54" y="63"/>
                  </a:cubicBezTo>
                  <a:cubicBezTo>
                    <a:pt x="49" y="51"/>
                    <a:pt x="48" y="37"/>
                    <a:pt x="44" y="24"/>
                  </a:cubicBezTo>
                  <a:cubicBezTo>
                    <a:pt x="37" y="0"/>
                    <a:pt x="18" y="2"/>
                    <a:pt x="2" y="18"/>
                  </a:cubicBezTo>
                  <a:cubicBezTo>
                    <a:pt x="0" y="20"/>
                    <a:pt x="9" y="19"/>
                    <a:pt x="10" y="17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4"/>
            <p:cNvSpPr/>
            <p:nvPr/>
          </p:nvSpPr>
          <p:spPr bwMode="auto">
            <a:xfrm>
              <a:off x="4674" y="2816"/>
              <a:ext cx="211" cy="55"/>
            </a:xfrm>
            <a:custGeom>
              <a:avLst/>
              <a:gdLst>
                <a:gd name="T0" fmla="*/ 6 w 89"/>
                <a:gd name="T1" fmla="*/ 22 h 23"/>
                <a:gd name="T2" fmla="*/ 83 w 89"/>
                <a:gd name="T3" fmla="*/ 6 h 23"/>
                <a:gd name="T4" fmla="*/ 83 w 89"/>
                <a:gd name="T5" fmla="*/ 1 h 23"/>
                <a:gd name="T6" fmla="*/ 7 w 89"/>
                <a:gd name="T7" fmla="*/ 16 h 23"/>
                <a:gd name="T8" fmla="*/ 6 w 89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">
                  <a:moveTo>
                    <a:pt x="6" y="22"/>
                  </a:moveTo>
                  <a:cubicBezTo>
                    <a:pt x="32" y="17"/>
                    <a:pt x="57" y="10"/>
                    <a:pt x="83" y="6"/>
                  </a:cubicBezTo>
                  <a:cubicBezTo>
                    <a:pt x="87" y="6"/>
                    <a:pt x="89" y="0"/>
                    <a:pt x="83" y="1"/>
                  </a:cubicBezTo>
                  <a:cubicBezTo>
                    <a:pt x="58" y="5"/>
                    <a:pt x="32" y="12"/>
                    <a:pt x="7" y="16"/>
                  </a:cubicBezTo>
                  <a:cubicBezTo>
                    <a:pt x="2" y="17"/>
                    <a:pt x="0" y="23"/>
                    <a:pt x="6" y="2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5"/>
            <p:cNvSpPr/>
            <p:nvPr/>
          </p:nvSpPr>
          <p:spPr bwMode="auto">
            <a:xfrm>
              <a:off x="2365" y="2792"/>
              <a:ext cx="196" cy="320"/>
            </a:xfrm>
            <a:custGeom>
              <a:avLst/>
              <a:gdLst>
                <a:gd name="T0" fmla="*/ 9 w 83"/>
                <a:gd name="T1" fmla="*/ 25 h 135"/>
                <a:gd name="T2" fmla="*/ 39 w 83"/>
                <a:gd name="T3" fmla="*/ 19 h 135"/>
                <a:gd name="T4" fmla="*/ 32 w 83"/>
                <a:gd name="T5" fmla="*/ 41 h 135"/>
                <a:gd name="T6" fmla="*/ 40 w 83"/>
                <a:gd name="T7" fmla="*/ 72 h 135"/>
                <a:gd name="T8" fmla="*/ 72 w 83"/>
                <a:gd name="T9" fmla="*/ 102 h 135"/>
                <a:gd name="T10" fmla="*/ 19 w 83"/>
                <a:gd name="T11" fmla="*/ 131 h 135"/>
                <a:gd name="T12" fmla="*/ 22 w 83"/>
                <a:gd name="T13" fmla="*/ 133 h 135"/>
                <a:gd name="T14" fmla="*/ 62 w 83"/>
                <a:gd name="T15" fmla="*/ 129 h 135"/>
                <a:gd name="T16" fmla="*/ 80 w 83"/>
                <a:gd name="T17" fmla="*/ 103 h 135"/>
                <a:gd name="T18" fmla="*/ 39 w 83"/>
                <a:gd name="T19" fmla="*/ 59 h 135"/>
                <a:gd name="T20" fmla="*/ 40 w 83"/>
                <a:gd name="T21" fmla="*/ 3 h 135"/>
                <a:gd name="T22" fmla="*/ 0 w 83"/>
                <a:gd name="T23" fmla="*/ 26 h 135"/>
                <a:gd name="T24" fmla="*/ 9 w 83"/>
                <a:gd name="T2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35">
                  <a:moveTo>
                    <a:pt x="9" y="25"/>
                  </a:moveTo>
                  <a:cubicBezTo>
                    <a:pt x="12" y="12"/>
                    <a:pt x="42" y="0"/>
                    <a:pt x="39" y="19"/>
                  </a:cubicBezTo>
                  <a:cubicBezTo>
                    <a:pt x="38" y="27"/>
                    <a:pt x="35" y="34"/>
                    <a:pt x="32" y="41"/>
                  </a:cubicBezTo>
                  <a:cubicBezTo>
                    <a:pt x="28" y="53"/>
                    <a:pt x="29" y="63"/>
                    <a:pt x="40" y="72"/>
                  </a:cubicBezTo>
                  <a:cubicBezTo>
                    <a:pt x="51" y="82"/>
                    <a:pt x="67" y="87"/>
                    <a:pt x="72" y="102"/>
                  </a:cubicBezTo>
                  <a:cubicBezTo>
                    <a:pt x="79" y="127"/>
                    <a:pt x="36" y="125"/>
                    <a:pt x="19" y="131"/>
                  </a:cubicBezTo>
                  <a:cubicBezTo>
                    <a:pt x="14" y="133"/>
                    <a:pt x="19" y="134"/>
                    <a:pt x="22" y="133"/>
                  </a:cubicBezTo>
                  <a:cubicBezTo>
                    <a:pt x="35" y="129"/>
                    <a:pt x="50" y="135"/>
                    <a:pt x="62" y="129"/>
                  </a:cubicBezTo>
                  <a:cubicBezTo>
                    <a:pt x="72" y="124"/>
                    <a:pt x="79" y="113"/>
                    <a:pt x="80" y="103"/>
                  </a:cubicBezTo>
                  <a:cubicBezTo>
                    <a:pt x="83" y="84"/>
                    <a:pt x="48" y="73"/>
                    <a:pt x="39" y="59"/>
                  </a:cubicBezTo>
                  <a:cubicBezTo>
                    <a:pt x="33" y="49"/>
                    <a:pt x="61" y="5"/>
                    <a:pt x="40" y="3"/>
                  </a:cubicBezTo>
                  <a:cubicBezTo>
                    <a:pt x="25" y="2"/>
                    <a:pt x="4" y="11"/>
                    <a:pt x="0" y="26"/>
                  </a:cubicBezTo>
                  <a:cubicBezTo>
                    <a:pt x="0" y="28"/>
                    <a:pt x="8" y="27"/>
                    <a:pt x="9" y="2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6"/>
            <p:cNvSpPr/>
            <p:nvPr/>
          </p:nvSpPr>
          <p:spPr bwMode="auto">
            <a:xfrm>
              <a:off x="1882" y="2608"/>
              <a:ext cx="135" cy="132"/>
            </a:xfrm>
            <a:custGeom>
              <a:avLst/>
              <a:gdLst>
                <a:gd name="T0" fmla="*/ 48 w 57"/>
                <a:gd name="T1" fmla="*/ 2 h 56"/>
                <a:gd name="T2" fmla="*/ 5 w 57"/>
                <a:gd name="T3" fmla="*/ 54 h 56"/>
                <a:gd name="T4" fmla="*/ 10 w 57"/>
                <a:gd name="T5" fmla="*/ 55 h 56"/>
                <a:gd name="T6" fmla="*/ 56 w 57"/>
                <a:gd name="T7" fmla="*/ 1 h 56"/>
                <a:gd name="T8" fmla="*/ 48 w 57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48" y="2"/>
                  </a:moveTo>
                  <a:cubicBezTo>
                    <a:pt x="40" y="22"/>
                    <a:pt x="27" y="45"/>
                    <a:pt x="5" y="54"/>
                  </a:cubicBezTo>
                  <a:cubicBezTo>
                    <a:pt x="0" y="56"/>
                    <a:pt x="8" y="56"/>
                    <a:pt x="10" y="55"/>
                  </a:cubicBezTo>
                  <a:cubicBezTo>
                    <a:pt x="33" y="45"/>
                    <a:pt x="47" y="22"/>
                    <a:pt x="56" y="1"/>
                  </a:cubicBezTo>
                  <a:cubicBezTo>
                    <a:pt x="57" y="0"/>
                    <a:pt x="49" y="0"/>
                    <a:pt x="48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7"/>
            <p:cNvSpPr/>
            <p:nvPr/>
          </p:nvSpPr>
          <p:spPr bwMode="auto">
            <a:xfrm>
              <a:off x="1898" y="2622"/>
              <a:ext cx="138" cy="95"/>
            </a:xfrm>
            <a:custGeom>
              <a:avLst/>
              <a:gdLst>
                <a:gd name="T0" fmla="*/ 1 w 58"/>
                <a:gd name="T1" fmla="*/ 4 h 40"/>
                <a:gd name="T2" fmla="*/ 49 w 58"/>
                <a:gd name="T3" fmla="*/ 39 h 40"/>
                <a:gd name="T4" fmla="*/ 57 w 58"/>
                <a:gd name="T5" fmla="*/ 36 h 40"/>
                <a:gd name="T6" fmla="*/ 9 w 58"/>
                <a:gd name="T7" fmla="*/ 2 h 40"/>
                <a:gd name="T8" fmla="*/ 1 w 58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" y="4"/>
                  </a:moveTo>
                  <a:cubicBezTo>
                    <a:pt x="17" y="16"/>
                    <a:pt x="35" y="25"/>
                    <a:pt x="49" y="39"/>
                  </a:cubicBezTo>
                  <a:cubicBezTo>
                    <a:pt x="51" y="40"/>
                    <a:pt x="58" y="37"/>
                    <a:pt x="57" y="36"/>
                  </a:cubicBezTo>
                  <a:cubicBezTo>
                    <a:pt x="43" y="23"/>
                    <a:pt x="25" y="13"/>
                    <a:pt x="9" y="2"/>
                  </a:cubicBezTo>
                  <a:cubicBezTo>
                    <a:pt x="7" y="0"/>
                    <a:pt x="0" y="4"/>
                    <a:pt x="1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8"/>
            <p:cNvSpPr/>
            <p:nvPr/>
          </p:nvSpPr>
          <p:spPr bwMode="auto">
            <a:xfrm>
              <a:off x="2017" y="2638"/>
              <a:ext cx="120" cy="31"/>
            </a:xfrm>
            <a:custGeom>
              <a:avLst/>
              <a:gdLst>
                <a:gd name="T0" fmla="*/ 5 w 51"/>
                <a:gd name="T1" fmla="*/ 10 h 13"/>
                <a:gd name="T2" fmla="*/ 45 w 51"/>
                <a:gd name="T3" fmla="*/ 6 h 13"/>
                <a:gd name="T4" fmla="*/ 42 w 51"/>
                <a:gd name="T5" fmla="*/ 2 h 13"/>
                <a:gd name="T6" fmla="*/ 10 w 51"/>
                <a:gd name="T7" fmla="*/ 5 h 13"/>
                <a:gd name="T8" fmla="*/ 5 w 51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3">
                  <a:moveTo>
                    <a:pt x="5" y="10"/>
                  </a:moveTo>
                  <a:cubicBezTo>
                    <a:pt x="18" y="13"/>
                    <a:pt x="33" y="11"/>
                    <a:pt x="45" y="6"/>
                  </a:cubicBezTo>
                  <a:cubicBezTo>
                    <a:pt x="51" y="3"/>
                    <a:pt x="46" y="0"/>
                    <a:pt x="42" y="2"/>
                  </a:cubicBezTo>
                  <a:cubicBezTo>
                    <a:pt x="32" y="6"/>
                    <a:pt x="20" y="8"/>
                    <a:pt x="10" y="5"/>
                  </a:cubicBezTo>
                  <a:cubicBezTo>
                    <a:pt x="7" y="4"/>
                    <a:pt x="0" y="8"/>
                    <a:pt x="5" y="10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9"/>
            <p:cNvSpPr/>
            <p:nvPr/>
          </p:nvSpPr>
          <p:spPr bwMode="auto">
            <a:xfrm>
              <a:off x="2064" y="2601"/>
              <a:ext cx="111" cy="125"/>
            </a:xfrm>
            <a:custGeom>
              <a:avLst/>
              <a:gdLst>
                <a:gd name="T0" fmla="*/ 24 w 47"/>
                <a:gd name="T1" fmla="*/ 6 h 53"/>
                <a:gd name="T2" fmla="*/ 30 w 47"/>
                <a:gd name="T3" fmla="*/ 33 h 53"/>
                <a:gd name="T4" fmla="*/ 4 w 47"/>
                <a:gd name="T5" fmla="*/ 49 h 53"/>
                <a:gd name="T6" fmla="*/ 11 w 47"/>
                <a:gd name="T7" fmla="*/ 51 h 53"/>
                <a:gd name="T8" fmla="*/ 41 w 47"/>
                <a:gd name="T9" fmla="*/ 28 h 53"/>
                <a:gd name="T10" fmla="*/ 32 w 47"/>
                <a:gd name="T11" fmla="*/ 3 h 53"/>
                <a:gd name="T12" fmla="*/ 24 w 47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3">
                  <a:moveTo>
                    <a:pt x="24" y="6"/>
                  </a:moveTo>
                  <a:cubicBezTo>
                    <a:pt x="31" y="15"/>
                    <a:pt x="41" y="22"/>
                    <a:pt x="30" y="33"/>
                  </a:cubicBezTo>
                  <a:cubicBezTo>
                    <a:pt x="23" y="40"/>
                    <a:pt x="12" y="43"/>
                    <a:pt x="4" y="49"/>
                  </a:cubicBezTo>
                  <a:cubicBezTo>
                    <a:pt x="0" y="52"/>
                    <a:pt x="9" y="53"/>
                    <a:pt x="11" y="51"/>
                  </a:cubicBezTo>
                  <a:cubicBezTo>
                    <a:pt x="21" y="43"/>
                    <a:pt x="35" y="41"/>
                    <a:pt x="41" y="28"/>
                  </a:cubicBezTo>
                  <a:cubicBezTo>
                    <a:pt x="47" y="17"/>
                    <a:pt x="38" y="12"/>
                    <a:pt x="32" y="3"/>
                  </a:cubicBezTo>
                  <a:cubicBezTo>
                    <a:pt x="30" y="0"/>
                    <a:pt x="22" y="3"/>
                    <a:pt x="24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0"/>
            <p:cNvSpPr/>
            <p:nvPr/>
          </p:nvSpPr>
          <p:spPr bwMode="auto">
            <a:xfrm>
              <a:off x="2180" y="2582"/>
              <a:ext cx="118" cy="132"/>
            </a:xfrm>
            <a:custGeom>
              <a:avLst/>
              <a:gdLst>
                <a:gd name="T0" fmla="*/ 12 w 50"/>
                <a:gd name="T1" fmla="*/ 11 h 56"/>
                <a:gd name="T2" fmla="*/ 8 w 50"/>
                <a:gd name="T3" fmla="*/ 44 h 56"/>
                <a:gd name="T4" fmla="*/ 43 w 50"/>
                <a:gd name="T5" fmla="*/ 39 h 56"/>
                <a:gd name="T6" fmla="*/ 38 w 50"/>
                <a:gd name="T7" fmla="*/ 4 h 56"/>
                <a:gd name="T8" fmla="*/ 23 w 50"/>
                <a:gd name="T9" fmla="*/ 2 h 56"/>
                <a:gd name="T10" fmla="*/ 11 w 50"/>
                <a:gd name="T11" fmla="*/ 17 h 56"/>
                <a:gd name="T12" fmla="*/ 19 w 50"/>
                <a:gd name="T13" fmla="*/ 16 h 56"/>
                <a:gd name="T14" fmla="*/ 27 w 50"/>
                <a:gd name="T15" fmla="*/ 6 h 56"/>
                <a:gd name="T16" fmla="*/ 34 w 50"/>
                <a:gd name="T17" fmla="*/ 12 h 56"/>
                <a:gd name="T18" fmla="*/ 35 w 50"/>
                <a:gd name="T19" fmla="*/ 38 h 56"/>
                <a:gd name="T20" fmla="*/ 23 w 50"/>
                <a:gd name="T21" fmla="*/ 45 h 56"/>
                <a:gd name="T22" fmla="*/ 14 w 50"/>
                <a:gd name="T23" fmla="*/ 38 h 56"/>
                <a:gd name="T24" fmla="*/ 18 w 50"/>
                <a:gd name="T25" fmla="*/ 14 h 56"/>
                <a:gd name="T26" fmla="*/ 12 w 50"/>
                <a:gd name="T2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12" y="11"/>
                  </a:moveTo>
                  <a:cubicBezTo>
                    <a:pt x="0" y="18"/>
                    <a:pt x="0" y="34"/>
                    <a:pt x="8" y="44"/>
                  </a:cubicBezTo>
                  <a:cubicBezTo>
                    <a:pt x="18" y="56"/>
                    <a:pt x="35" y="50"/>
                    <a:pt x="43" y="39"/>
                  </a:cubicBezTo>
                  <a:cubicBezTo>
                    <a:pt x="50" y="29"/>
                    <a:pt x="47" y="13"/>
                    <a:pt x="38" y="4"/>
                  </a:cubicBezTo>
                  <a:cubicBezTo>
                    <a:pt x="34" y="1"/>
                    <a:pt x="28" y="0"/>
                    <a:pt x="23" y="2"/>
                  </a:cubicBezTo>
                  <a:cubicBezTo>
                    <a:pt x="16" y="4"/>
                    <a:pt x="13" y="11"/>
                    <a:pt x="11" y="17"/>
                  </a:cubicBezTo>
                  <a:cubicBezTo>
                    <a:pt x="10" y="20"/>
                    <a:pt x="18" y="19"/>
                    <a:pt x="19" y="16"/>
                  </a:cubicBezTo>
                  <a:cubicBezTo>
                    <a:pt x="20" y="14"/>
                    <a:pt x="23" y="6"/>
                    <a:pt x="27" y="6"/>
                  </a:cubicBezTo>
                  <a:cubicBezTo>
                    <a:pt x="30" y="6"/>
                    <a:pt x="32" y="10"/>
                    <a:pt x="34" y="12"/>
                  </a:cubicBezTo>
                  <a:cubicBezTo>
                    <a:pt x="39" y="20"/>
                    <a:pt x="39" y="30"/>
                    <a:pt x="35" y="38"/>
                  </a:cubicBezTo>
                  <a:cubicBezTo>
                    <a:pt x="33" y="41"/>
                    <a:pt x="29" y="46"/>
                    <a:pt x="23" y="45"/>
                  </a:cubicBezTo>
                  <a:cubicBezTo>
                    <a:pt x="19" y="45"/>
                    <a:pt x="16" y="41"/>
                    <a:pt x="14" y="38"/>
                  </a:cubicBezTo>
                  <a:cubicBezTo>
                    <a:pt x="9" y="31"/>
                    <a:pt x="9" y="19"/>
                    <a:pt x="18" y="14"/>
                  </a:cubicBezTo>
                  <a:cubicBezTo>
                    <a:pt x="23" y="11"/>
                    <a:pt x="15" y="9"/>
                    <a:pt x="12" y="11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1"/>
            <p:cNvSpPr/>
            <p:nvPr/>
          </p:nvSpPr>
          <p:spPr bwMode="auto">
            <a:xfrm>
              <a:off x="2502" y="3257"/>
              <a:ext cx="170" cy="163"/>
            </a:xfrm>
            <a:custGeom>
              <a:avLst/>
              <a:gdLst>
                <a:gd name="T0" fmla="*/ 6 w 72"/>
                <a:gd name="T1" fmla="*/ 6 h 69"/>
                <a:gd name="T2" fmla="*/ 61 w 72"/>
                <a:gd name="T3" fmla="*/ 67 h 69"/>
                <a:gd name="T4" fmla="*/ 68 w 72"/>
                <a:gd name="T5" fmla="*/ 62 h 69"/>
                <a:gd name="T6" fmla="*/ 10 w 72"/>
                <a:gd name="T7" fmla="*/ 1 h 69"/>
                <a:gd name="T8" fmla="*/ 6 w 72"/>
                <a:gd name="T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6" y="6"/>
                  </a:moveTo>
                  <a:cubicBezTo>
                    <a:pt x="32" y="16"/>
                    <a:pt x="40" y="50"/>
                    <a:pt x="61" y="67"/>
                  </a:cubicBezTo>
                  <a:cubicBezTo>
                    <a:pt x="64" y="69"/>
                    <a:pt x="72" y="65"/>
                    <a:pt x="68" y="62"/>
                  </a:cubicBezTo>
                  <a:cubicBezTo>
                    <a:pt x="46" y="45"/>
                    <a:pt x="39" y="11"/>
                    <a:pt x="10" y="1"/>
                  </a:cubicBezTo>
                  <a:cubicBezTo>
                    <a:pt x="7" y="0"/>
                    <a:pt x="0" y="5"/>
                    <a:pt x="6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2"/>
            <p:cNvSpPr/>
            <p:nvPr/>
          </p:nvSpPr>
          <p:spPr bwMode="auto">
            <a:xfrm>
              <a:off x="3091" y="3271"/>
              <a:ext cx="147" cy="225"/>
            </a:xfrm>
            <a:custGeom>
              <a:avLst/>
              <a:gdLst>
                <a:gd name="T0" fmla="*/ 14 w 62"/>
                <a:gd name="T1" fmla="*/ 16 h 95"/>
                <a:gd name="T2" fmla="*/ 10 w 62"/>
                <a:gd name="T3" fmla="*/ 11 h 95"/>
                <a:gd name="T4" fmla="*/ 14 w 62"/>
                <a:gd name="T5" fmla="*/ 8 h 95"/>
                <a:gd name="T6" fmla="*/ 31 w 62"/>
                <a:gd name="T7" fmla="*/ 11 h 95"/>
                <a:gd name="T8" fmla="*/ 30 w 62"/>
                <a:gd name="T9" fmla="*/ 35 h 95"/>
                <a:gd name="T10" fmla="*/ 35 w 62"/>
                <a:gd name="T11" fmla="*/ 56 h 95"/>
                <a:gd name="T12" fmla="*/ 42 w 62"/>
                <a:gd name="T13" fmla="*/ 66 h 95"/>
                <a:gd name="T14" fmla="*/ 16 w 62"/>
                <a:gd name="T15" fmla="*/ 87 h 95"/>
                <a:gd name="T16" fmla="*/ 11 w 62"/>
                <a:gd name="T17" fmla="*/ 91 h 95"/>
                <a:gd name="T18" fmla="*/ 45 w 62"/>
                <a:gd name="T19" fmla="*/ 78 h 95"/>
                <a:gd name="T20" fmla="*/ 37 w 62"/>
                <a:gd name="T21" fmla="*/ 38 h 95"/>
                <a:gd name="T22" fmla="*/ 29 w 62"/>
                <a:gd name="T23" fmla="*/ 1 h 95"/>
                <a:gd name="T24" fmla="*/ 1 w 62"/>
                <a:gd name="T25" fmla="*/ 13 h 95"/>
                <a:gd name="T26" fmla="*/ 4 w 62"/>
                <a:gd name="T27" fmla="*/ 15 h 95"/>
                <a:gd name="T28" fmla="*/ 5 w 62"/>
                <a:gd name="T29" fmla="*/ 18 h 95"/>
                <a:gd name="T30" fmla="*/ 14 w 62"/>
                <a:gd name="T3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4" y="16"/>
                  </a:moveTo>
                  <a:cubicBezTo>
                    <a:pt x="14" y="13"/>
                    <a:pt x="13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22" y="5"/>
                    <a:pt x="28" y="6"/>
                    <a:pt x="31" y="11"/>
                  </a:cubicBezTo>
                  <a:cubicBezTo>
                    <a:pt x="38" y="17"/>
                    <a:pt x="32" y="28"/>
                    <a:pt x="30" y="35"/>
                  </a:cubicBezTo>
                  <a:cubicBezTo>
                    <a:pt x="27" y="43"/>
                    <a:pt x="30" y="49"/>
                    <a:pt x="35" y="56"/>
                  </a:cubicBezTo>
                  <a:cubicBezTo>
                    <a:pt x="37" y="60"/>
                    <a:pt x="40" y="62"/>
                    <a:pt x="42" y="66"/>
                  </a:cubicBezTo>
                  <a:cubicBezTo>
                    <a:pt x="47" y="76"/>
                    <a:pt x="25" y="89"/>
                    <a:pt x="16" y="87"/>
                  </a:cubicBezTo>
                  <a:cubicBezTo>
                    <a:pt x="14" y="86"/>
                    <a:pt x="6" y="90"/>
                    <a:pt x="11" y="91"/>
                  </a:cubicBezTo>
                  <a:cubicBezTo>
                    <a:pt x="24" y="95"/>
                    <a:pt x="36" y="86"/>
                    <a:pt x="45" y="78"/>
                  </a:cubicBezTo>
                  <a:cubicBezTo>
                    <a:pt x="62" y="64"/>
                    <a:pt x="36" y="53"/>
                    <a:pt x="37" y="38"/>
                  </a:cubicBezTo>
                  <a:cubicBezTo>
                    <a:pt x="38" y="27"/>
                    <a:pt x="51" y="4"/>
                    <a:pt x="29" y="1"/>
                  </a:cubicBezTo>
                  <a:cubicBezTo>
                    <a:pt x="18" y="0"/>
                    <a:pt x="8" y="4"/>
                    <a:pt x="1" y="13"/>
                  </a:cubicBezTo>
                  <a:cubicBezTo>
                    <a:pt x="0" y="14"/>
                    <a:pt x="3" y="15"/>
                    <a:pt x="4" y="15"/>
                  </a:cubicBezTo>
                  <a:cubicBezTo>
                    <a:pt x="4" y="16"/>
                    <a:pt x="5" y="17"/>
                    <a:pt x="5" y="18"/>
                  </a:cubicBezTo>
                  <a:cubicBezTo>
                    <a:pt x="5" y="20"/>
                    <a:pt x="14" y="19"/>
                    <a:pt x="14" y="1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3"/>
            <p:cNvSpPr/>
            <p:nvPr/>
          </p:nvSpPr>
          <p:spPr bwMode="auto">
            <a:xfrm>
              <a:off x="3652" y="3193"/>
              <a:ext cx="393" cy="319"/>
            </a:xfrm>
            <a:custGeom>
              <a:avLst/>
              <a:gdLst>
                <a:gd name="T0" fmla="*/ 11 w 166"/>
                <a:gd name="T1" fmla="*/ 96 h 135"/>
                <a:gd name="T2" fmla="*/ 47 w 166"/>
                <a:gd name="T3" fmla="*/ 4 h 135"/>
                <a:gd name="T4" fmla="*/ 39 w 166"/>
                <a:gd name="T5" fmla="*/ 4 h 135"/>
                <a:gd name="T6" fmla="*/ 39 w 166"/>
                <a:gd name="T7" fmla="*/ 113 h 135"/>
                <a:gd name="T8" fmla="*/ 104 w 166"/>
                <a:gd name="T9" fmla="*/ 80 h 135"/>
                <a:gd name="T10" fmla="*/ 95 w 166"/>
                <a:gd name="T11" fmla="*/ 81 h 135"/>
                <a:gd name="T12" fmla="*/ 116 w 166"/>
                <a:gd name="T13" fmla="*/ 93 h 135"/>
                <a:gd name="T14" fmla="*/ 136 w 166"/>
                <a:gd name="T15" fmla="*/ 78 h 135"/>
                <a:gd name="T16" fmla="*/ 156 w 166"/>
                <a:gd name="T17" fmla="*/ 100 h 135"/>
                <a:gd name="T18" fmla="*/ 165 w 166"/>
                <a:gd name="T19" fmla="*/ 98 h 135"/>
                <a:gd name="T20" fmla="*/ 145 w 166"/>
                <a:gd name="T21" fmla="*/ 66 h 135"/>
                <a:gd name="T22" fmla="*/ 104 w 166"/>
                <a:gd name="T23" fmla="*/ 80 h 135"/>
                <a:gd name="T24" fmla="*/ 96 w 166"/>
                <a:gd name="T25" fmla="*/ 80 h 135"/>
                <a:gd name="T26" fmla="*/ 76 w 166"/>
                <a:gd name="T27" fmla="*/ 104 h 135"/>
                <a:gd name="T28" fmla="*/ 34 w 166"/>
                <a:gd name="T29" fmla="*/ 85 h 135"/>
                <a:gd name="T30" fmla="*/ 47 w 166"/>
                <a:gd name="T31" fmla="*/ 4 h 135"/>
                <a:gd name="T32" fmla="*/ 39 w 166"/>
                <a:gd name="T33" fmla="*/ 5 h 135"/>
                <a:gd name="T34" fmla="*/ 3 w 166"/>
                <a:gd name="T35" fmla="*/ 95 h 135"/>
                <a:gd name="T36" fmla="*/ 11 w 166"/>
                <a:gd name="T37" fmla="*/ 9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35">
                  <a:moveTo>
                    <a:pt x="11" y="96"/>
                  </a:moveTo>
                  <a:cubicBezTo>
                    <a:pt x="31" y="68"/>
                    <a:pt x="43" y="37"/>
                    <a:pt x="47" y="4"/>
                  </a:cubicBezTo>
                  <a:cubicBezTo>
                    <a:pt x="48" y="0"/>
                    <a:pt x="40" y="2"/>
                    <a:pt x="39" y="4"/>
                  </a:cubicBezTo>
                  <a:cubicBezTo>
                    <a:pt x="26" y="35"/>
                    <a:pt x="11" y="85"/>
                    <a:pt x="39" y="113"/>
                  </a:cubicBezTo>
                  <a:cubicBezTo>
                    <a:pt x="63" y="135"/>
                    <a:pt x="92" y="96"/>
                    <a:pt x="104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4" y="96"/>
                    <a:pt x="102" y="100"/>
                    <a:pt x="116" y="93"/>
                  </a:cubicBezTo>
                  <a:cubicBezTo>
                    <a:pt x="123" y="89"/>
                    <a:pt x="131" y="83"/>
                    <a:pt x="136" y="78"/>
                  </a:cubicBezTo>
                  <a:cubicBezTo>
                    <a:pt x="152" y="63"/>
                    <a:pt x="153" y="92"/>
                    <a:pt x="156" y="100"/>
                  </a:cubicBezTo>
                  <a:cubicBezTo>
                    <a:pt x="157" y="104"/>
                    <a:pt x="166" y="101"/>
                    <a:pt x="165" y="98"/>
                  </a:cubicBezTo>
                  <a:cubicBezTo>
                    <a:pt x="159" y="85"/>
                    <a:pt x="163" y="68"/>
                    <a:pt x="145" y="66"/>
                  </a:cubicBezTo>
                  <a:cubicBezTo>
                    <a:pt x="135" y="64"/>
                    <a:pt x="102" y="108"/>
                    <a:pt x="104" y="80"/>
                  </a:cubicBezTo>
                  <a:cubicBezTo>
                    <a:pt x="104" y="76"/>
                    <a:pt x="97" y="78"/>
                    <a:pt x="96" y="80"/>
                  </a:cubicBezTo>
                  <a:cubicBezTo>
                    <a:pt x="89" y="88"/>
                    <a:pt x="83" y="96"/>
                    <a:pt x="76" y="104"/>
                  </a:cubicBezTo>
                  <a:cubicBezTo>
                    <a:pt x="55" y="125"/>
                    <a:pt x="38" y="104"/>
                    <a:pt x="34" y="85"/>
                  </a:cubicBezTo>
                  <a:cubicBezTo>
                    <a:pt x="28" y="59"/>
                    <a:pt x="37" y="28"/>
                    <a:pt x="47" y="4"/>
                  </a:cubicBezTo>
                  <a:cubicBezTo>
                    <a:pt x="44" y="4"/>
                    <a:pt x="42" y="4"/>
                    <a:pt x="39" y="5"/>
                  </a:cubicBezTo>
                  <a:cubicBezTo>
                    <a:pt x="34" y="38"/>
                    <a:pt x="23" y="68"/>
                    <a:pt x="3" y="95"/>
                  </a:cubicBezTo>
                  <a:cubicBezTo>
                    <a:pt x="0" y="99"/>
                    <a:pt x="9" y="98"/>
                    <a:pt x="11" y="9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"/>
            <p:cNvSpPr/>
            <p:nvPr/>
          </p:nvSpPr>
          <p:spPr bwMode="auto">
            <a:xfrm>
              <a:off x="4042" y="3285"/>
              <a:ext cx="131" cy="133"/>
            </a:xfrm>
            <a:custGeom>
              <a:avLst/>
              <a:gdLst>
                <a:gd name="T0" fmla="*/ 44 w 55"/>
                <a:gd name="T1" fmla="*/ 2 h 56"/>
                <a:gd name="T2" fmla="*/ 4 w 55"/>
                <a:gd name="T3" fmla="*/ 52 h 56"/>
                <a:gd name="T4" fmla="*/ 11 w 55"/>
                <a:gd name="T5" fmla="*/ 53 h 56"/>
                <a:gd name="T6" fmla="*/ 51 w 55"/>
                <a:gd name="T7" fmla="*/ 4 h 56"/>
                <a:gd name="T8" fmla="*/ 44 w 55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4" y="2"/>
                  </a:moveTo>
                  <a:cubicBezTo>
                    <a:pt x="27" y="16"/>
                    <a:pt x="19" y="37"/>
                    <a:pt x="4" y="52"/>
                  </a:cubicBezTo>
                  <a:cubicBezTo>
                    <a:pt x="0" y="55"/>
                    <a:pt x="9" y="56"/>
                    <a:pt x="11" y="53"/>
                  </a:cubicBezTo>
                  <a:cubicBezTo>
                    <a:pt x="26" y="38"/>
                    <a:pt x="34" y="18"/>
                    <a:pt x="51" y="4"/>
                  </a:cubicBezTo>
                  <a:cubicBezTo>
                    <a:pt x="55" y="1"/>
                    <a:pt x="47" y="0"/>
                    <a:pt x="44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"/>
            <p:cNvSpPr/>
            <p:nvPr/>
          </p:nvSpPr>
          <p:spPr bwMode="auto">
            <a:xfrm>
              <a:off x="4920" y="2020"/>
              <a:ext cx="346" cy="929"/>
            </a:xfrm>
            <a:custGeom>
              <a:avLst/>
              <a:gdLst>
                <a:gd name="T0" fmla="*/ 11 w 146"/>
                <a:gd name="T1" fmla="*/ 29 h 392"/>
                <a:gd name="T2" fmla="*/ 62 w 146"/>
                <a:gd name="T3" fmla="*/ 50 h 392"/>
                <a:gd name="T4" fmla="*/ 66 w 146"/>
                <a:gd name="T5" fmla="*/ 88 h 392"/>
                <a:gd name="T6" fmla="*/ 82 w 146"/>
                <a:gd name="T7" fmla="*/ 158 h 392"/>
                <a:gd name="T8" fmla="*/ 137 w 146"/>
                <a:gd name="T9" fmla="*/ 180 h 392"/>
                <a:gd name="T10" fmla="*/ 128 w 146"/>
                <a:gd name="T11" fmla="*/ 181 h 392"/>
                <a:gd name="T12" fmla="*/ 133 w 146"/>
                <a:gd name="T13" fmla="*/ 299 h 392"/>
                <a:gd name="T14" fmla="*/ 131 w 146"/>
                <a:gd name="T15" fmla="*/ 362 h 392"/>
                <a:gd name="T16" fmla="*/ 94 w 146"/>
                <a:gd name="T17" fmla="*/ 388 h 392"/>
                <a:gd name="T18" fmla="*/ 99 w 146"/>
                <a:gd name="T19" fmla="*/ 391 h 392"/>
                <a:gd name="T20" fmla="*/ 145 w 146"/>
                <a:gd name="T21" fmla="*/ 331 h 392"/>
                <a:gd name="T22" fmla="*/ 137 w 146"/>
                <a:gd name="T23" fmla="*/ 180 h 392"/>
                <a:gd name="T24" fmla="*/ 128 w 146"/>
                <a:gd name="T25" fmla="*/ 181 h 392"/>
                <a:gd name="T26" fmla="*/ 104 w 146"/>
                <a:gd name="T27" fmla="*/ 174 h 392"/>
                <a:gd name="T28" fmla="*/ 82 w 146"/>
                <a:gd name="T29" fmla="*/ 133 h 392"/>
                <a:gd name="T30" fmla="*/ 73 w 146"/>
                <a:gd name="T31" fmla="*/ 64 h 392"/>
                <a:gd name="T32" fmla="*/ 48 w 146"/>
                <a:gd name="T33" fmla="*/ 16 h 392"/>
                <a:gd name="T34" fmla="*/ 4 w 146"/>
                <a:gd name="T35" fmla="*/ 27 h 392"/>
                <a:gd name="T36" fmla="*/ 11 w 146"/>
                <a:gd name="T37" fmla="*/ 2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11" y="29"/>
                  </a:moveTo>
                  <a:cubicBezTo>
                    <a:pt x="45" y="0"/>
                    <a:pt x="58" y="30"/>
                    <a:pt x="62" y="50"/>
                  </a:cubicBezTo>
                  <a:cubicBezTo>
                    <a:pt x="65" y="63"/>
                    <a:pt x="65" y="75"/>
                    <a:pt x="66" y="88"/>
                  </a:cubicBezTo>
                  <a:cubicBezTo>
                    <a:pt x="68" y="111"/>
                    <a:pt x="72" y="136"/>
                    <a:pt x="82" y="158"/>
                  </a:cubicBezTo>
                  <a:cubicBezTo>
                    <a:pt x="88" y="171"/>
                    <a:pt x="133" y="218"/>
                    <a:pt x="137" y="180"/>
                  </a:cubicBezTo>
                  <a:cubicBezTo>
                    <a:pt x="137" y="176"/>
                    <a:pt x="129" y="178"/>
                    <a:pt x="128" y="181"/>
                  </a:cubicBezTo>
                  <a:cubicBezTo>
                    <a:pt x="117" y="220"/>
                    <a:pt x="127" y="260"/>
                    <a:pt x="133" y="299"/>
                  </a:cubicBezTo>
                  <a:cubicBezTo>
                    <a:pt x="137" y="319"/>
                    <a:pt x="140" y="342"/>
                    <a:pt x="131" y="362"/>
                  </a:cubicBezTo>
                  <a:cubicBezTo>
                    <a:pt x="124" y="375"/>
                    <a:pt x="106" y="381"/>
                    <a:pt x="94" y="388"/>
                  </a:cubicBezTo>
                  <a:cubicBezTo>
                    <a:pt x="89" y="391"/>
                    <a:pt x="96" y="392"/>
                    <a:pt x="99" y="391"/>
                  </a:cubicBezTo>
                  <a:cubicBezTo>
                    <a:pt x="127" y="376"/>
                    <a:pt x="146" y="365"/>
                    <a:pt x="145" y="331"/>
                  </a:cubicBezTo>
                  <a:cubicBezTo>
                    <a:pt x="144" y="280"/>
                    <a:pt x="122" y="230"/>
                    <a:pt x="137" y="180"/>
                  </a:cubicBezTo>
                  <a:cubicBezTo>
                    <a:pt x="134" y="180"/>
                    <a:pt x="131" y="180"/>
                    <a:pt x="128" y="181"/>
                  </a:cubicBezTo>
                  <a:cubicBezTo>
                    <a:pt x="127" y="197"/>
                    <a:pt x="109" y="180"/>
                    <a:pt x="104" y="174"/>
                  </a:cubicBezTo>
                  <a:cubicBezTo>
                    <a:pt x="92" y="164"/>
                    <a:pt x="86" y="148"/>
                    <a:pt x="82" y="133"/>
                  </a:cubicBezTo>
                  <a:cubicBezTo>
                    <a:pt x="76" y="111"/>
                    <a:pt x="75" y="87"/>
                    <a:pt x="73" y="64"/>
                  </a:cubicBezTo>
                  <a:cubicBezTo>
                    <a:pt x="71" y="46"/>
                    <a:pt x="68" y="23"/>
                    <a:pt x="48" y="16"/>
                  </a:cubicBezTo>
                  <a:cubicBezTo>
                    <a:pt x="32" y="10"/>
                    <a:pt x="16" y="18"/>
                    <a:pt x="4" y="27"/>
                  </a:cubicBezTo>
                  <a:cubicBezTo>
                    <a:pt x="0" y="30"/>
                    <a:pt x="8" y="30"/>
                    <a:pt x="11" y="29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6"/>
            <p:cNvSpPr/>
            <p:nvPr/>
          </p:nvSpPr>
          <p:spPr bwMode="auto">
            <a:xfrm>
              <a:off x="2384" y="1386"/>
              <a:ext cx="1112" cy="504"/>
            </a:xfrm>
            <a:custGeom>
              <a:avLst/>
              <a:gdLst>
                <a:gd name="T0" fmla="*/ 175 w 470"/>
                <a:gd name="T1" fmla="*/ 75 h 213"/>
                <a:gd name="T2" fmla="*/ 70 w 470"/>
                <a:gd name="T3" fmla="*/ 184 h 213"/>
                <a:gd name="T4" fmla="*/ 203 w 470"/>
                <a:gd name="T5" fmla="*/ 210 h 213"/>
                <a:gd name="T6" fmla="*/ 349 w 470"/>
                <a:gd name="T7" fmla="*/ 175 h 213"/>
                <a:gd name="T8" fmla="*/ 448 w 470"/>
                <a:gd name="T9" fmla="*/ 109 h 213"/>
                <a:gd name="T10" fmla="*/ 428 w 470"/>
                <a:gd name="T11" fmla="*/ 17 h 213"/>
                <a:gd name="T12" fmla="*/ 306 w 470"/>
                <a:gd name="T13" fmla="*/ 11 h 213"/>
                <a:gd name="T14" fmla="*/ 161 w 470"/>
                <a:gd name="T15" fmla="*/ 46 h 213"/>
                <a:gd name="T16" fmla="*/ 166 w 470"/>
                <a:gd name="T17" fmla="*/ 47 h 213"/>
                <a:gd name="T18" fmla="*/ 294 w 470"/>
                <a:gd name="T19" fmla="*/ 16 h 213"/>
                <a:gd name="T20" fmla="*/ 401 w 470"/>
                <a:gd name="T21" fmla="*/ 13 h 213"/>
                <a:gd name="T22" fmla="*/ 453 w 470"/>
                <a:gd name="T23" fmla="*/ 82 h 213"/>
                <a:gd name="T24" fmla="*/ 376 w 470"/>
                <a:gd name="T25" fmla="*/ 160 h 213"/>
                <a:gd name="T26" fmla="*/ 266 w 470"/>
                <a:gd name="T27" fmla="*/ 196 h 213"/>
                <a:gd name="T28" fmla="*/ 137 w 470"/>
                <a:gd name="T29" fmla="*/ 204 h 213"/>
                <a:gd name="T30" fmla="*/ 56 w 470"/>
                <a:gd name="T31" fmla="*/ 135 h 213"/>
                <a:gd name="T32" fmla="*/ 168 w 470"/>
                <a:gd name="T33" fmla="*/ 79 h 213"/>
                <a:gd name="T34" fmla="*/ 175 w 470"/>
                <a:gd name="T35" fmla="*/ 7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0" h="213">
                  <a:moveTo>
                    <a:pt x="175" y="75"/>
                  </a:moveTo>
                  <a:cubicBezTo>
                    <a:pt x="112" y="53"/>
                    <a:pt x="0" y="127"/>
                    <a:pt x="70" y="184"/>
                  </a:cubicBezTo>
                  <a:cubicBezTo>
                    <a:pt x="105" y="213"/>
                    <a:pt x="160" y="213"/>
                    <a:pt x="203" y="210"/>
                  </a:cubicBezTo>
                  <a:cubicBezTo>
                    <a:pt x="253" y="205"/>
                    <a:pt x="303" y="192"/>
                    <a:pt x="349" y="175"/>
                  </a:cubicBezTo>
                  <a:cubicBezTo>
                    <a:pt x="385" y="162"/>
                    <a:pt x="427" y="142"/>
                    <a:pt x="448" y="109"/>
                  </a:cubicBezTo>
                  <a:cubicBezTo>
                    <a:pt x="469" y="76"/>
                    <a:pt x="470" y="37"/>
                    <a:pt x="428" y="17"/>
                  </a:cubicBezTo>
                  <a:cubicBezTo>
                    <a:pt x="391" y="0"/>
                    <a:pt x="346" y="5"/>
                    <a:pt x="306" y="11"/>
                  </a:cubicBezTo>
                  <a:cubicBezTo>
                    <a:pt x="256" y="18"/>
                    <a:pt x="206" y="23"/>
                    <a:pt x="161" y="46"/>
                  </a:cubicBezTo>
                  <a:cubicBezTo>
                    <a:pt x="156" y="48"/>
                    <a:pt x="163" y="48"/>
                    <a:pt x="166" y="47"/>
                  </a:cubicBezTo>
                  <a:cubicBezTo>
                    <a:pt x="206" y="27"/>
                    <a:pt x="249" y="24"/>
                    <a:pt x="294" y="16"/>
                  </a:cubicBezTo>
                  <a:cubicBezTo>
                    <a:pt x="329" y="10"/>
                    <a:pt x="366" y="6"/>
                    <a:pt x="401" y="13"/>
                  </a:cubicBezTo>
                  <a:cubicBezTo>
                    <a:pt x="437" y="21"/>
                    <a:pt x="460" y="47"/>
                    <a:pt x="453" y="82"/>
                  </a:cubicBezTo>
                  <a:cubicBezTo>
                    <a:pt x="445" y="119"/>
                    <a:pt x="409" y="143"/>
                    <a:pt x="376" y="160"/>
                  </a:cubicBezTo>
                  <a:cubicBezTo>
                    <a:pt x="341" y="177"/>
                    <a:pt x="304" y="187"/>
                    <a:pt x="266" y="196"/>
                  </a:cubicBezTo>
                  <a:cubicBezTo>
                    <a:pt x="224" y="205"/>
                    <a:pt x="180" y="211"/>
                    <a:pt x="137" y="204"/>
                  </a:cubicBezTo>
                  <a:cubicBezTo>
                    <a:pt x="100" y="199"/>
                    <a:pt x="51" y="177"/>
                    <a:pt x="56" y="135"/>
                  </a:cubicBezTo>
                  <a:cubicBezTo>
                    <a:pt x="60" y="93"/>
                    <a:pt x="130" y="65"/>
                    <a:pt x="168" y="79"/>
                  </a:cubicBezTo>
                  <a:cubicBezTo>
                    <a:pt x="170" y="79"/>
                    <a:pt x="178" y="76"/>
                    <a:pt x="175" y="7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7"/>
            <p:cNvSpPr/>
            <p:nvPr/>
          </p:nvSpPr>
          <p:spPr bwMode="auto">
            <a:xfrm>
              <a:off x="2911" y="846"/>
              <a:ext cx="100" cy="679"/>
            </a:xfrm>
            <a:custGeom>
              <a:avLst/>
              <a:gdLst>
                <a:gd name="T0" fmla="*/ 1 w 42"/>
                <a:gd name="T1" fmla="*/ 5 h 287"/>
                <a:gd name="T2" fmla="*/ 17 w 42"/>
                <a:gd name="T3" fmla="*/ 136 h 287"/>
                <a:gd name="T4" fmla="*/ 33 w 42"/>
                <a:gd name="T5" fmla="*/ 283 h 287"/>
                <a:gd name="T6" fmla="*/ 41 w 42"/>
                <a:gd name="T7" fmla="*/ 281 h 287"/>
                <a:gd name="T8" fmla="*/ 27 w 42"/>
                <a:gd name="T9" fmla="*/ 149 h 287"/>
                <a:gd name="T10" fmla="*/ 9 w 42"/>
                <a:gd name="T11" fmla="*/ 4 h 287"/>
                <a:gd name="T12" fmla="*/ 1 w 42"/>
                <a:gd name="T13" fmla="*/ 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7">
                  <a:moveTo>
                    <a:pt x="1" y="5"/>
                  </a:moveTo>
                  <a:cubicBezTo>
                    <a:pt x="1" y="49"/>
                    <a:pt x="11" y="92"/>
                    <a:pt x="17" y="136"/>
                  </a:cubicBezTo>
                  <a:cubicBezTo>
                    <a:pt x="22" y="185"/>
                    <a:pt x="26" y="234"/>
                    <a:pt x="33" y="283"/>
                  </a:cubicBezTo>
                  <a:cubicBezTo>
                    <a:pt x="33" y="287"/>
                    <a:pt x="42" y="285"/>
                    <a:pt x="41" y="281"/>
                  </a:cubicBezTo>
                  <a:cubicBezTo>
                    <a:pt x="36" y="237"/>
                    <a:pt x="32" y="193"/>
                    <a:pt x="27" y="149"/>
                  </a:cubicBezTo>
                  <a:cubicBezTo>
                    <a:pt x="22" y="101"/>
                    <a:pt x="10" y="53"/>
                    <a:pt x="9" y="4"/>
                  </a:cubicBezTo>
                  <a:cubicBezTo>
                    <a:pt x="9" y="0"/>
                    <a:pt x="0" y="1"/>
                    <a:pt x="1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8"/>
            <p:cNvSpPr/>
            <p:nvPr/>
          </p:nvSpPr>
          <p:spPr bwMode="auto">
            <a:xfrm>
              <a:off x="2556" y="834"/>
              <a:ext cx="360" cy="739"/>
            </a:xfrm>
            <a:custGeom>
              <a:avLst/>
              <a:gdLst>
                <a:gd name="T0" fmla="*/ 143 w 152"/>
                <a:gd name="T1" fmla="*/ 2 h 312"/>
                <a:gd name="T2" fmla="*/ 1 w 152"/>
                <a:gd name="T3" fmla="*/ 311 h 312"/>
                <a:gd name="T4" fmla="*/ 9 w 152"/>
                <a:gd name="T5" fmla="*/ 309 h 312"/>
                <a:gd name="T6" fmla="*/ 151 w 152"/>
                <a:gd name="T7" fmla="*/ 1 h 312"/>
                <a:gd name="T8" fmla="*/ 143 w 152"/>
                <a:gd name="T9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12">
                  <a:moveTo>
                    <a:pt x="143" y="2"/>
                  </a:moveTo>
                  <a:cubicBezTo>
                    <a:pt x="87" y="101"/>
                    <a:pt x="54" y="210"/>
                    <a:pt x="1" y="311"/>
                  </a:cubicBezTo>
                  <a:cubicBezTo>
                    <a:pt x="0" y="312"/>
                    <a:pt x="8" y="311"/>
                    <a:pt x="9" y="309"/>
                  </a:cubicBezTo>
                  <a:cubicBezTo>
                    <a:pt x="62" y="209"/>
                    <a:pt x="95" y="100"/>
                    <a:pt x="151" y="1"/>
                  </a:cubicBezTo>
                  <a:cubicBezTo>
                    <a:pt x="152" y="0"/>
                    <a:pt x="144" y="0"/>
                    <a:pt x="143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9"/>
            <p:cNvSpPr/>
            <p:nvPr/>
          </p:nvSpPr>
          <p:spPr bwMode="auto">
            <a:xfrm>
              <a:off x="2899" y="801"/>
              <a:ext cx="554" cy="776"/>
            </a:xfrm>
            <a:custGeom>
              <a:avLst/>
              <a:gdLst>
                <a:gd name="T0" fmla="*/ 2 w 234"/>
                <a:gd name="T1" fmla="*/ 6 h 328"/>
                <a:gd name="T2" fmla="*/ 224 w 234"/>
                <a:gd name="T3" fmla="*/ 326 h 328"/>
                <a:gd name="T4" fmla="*/ 232 w 234"/>
                <a:gd name="T5" fmla="*/ 322 h 328"/>
                <a:gd name="T6" fmla="*/ 10 w 234"/>
                <a:gd name="T7" fmla="*/ 3 h 328"/>
                <a:gd name="T8" fmla="*/ 2 w 234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8">
                  <a:moveTo>
                    <a:pt x="2" y="6"/>
                  </a:moveTo>
                  <a:cubicBezTo>
                    <a:pt x="70" y="116"/>
                    <a:pt x="144" y="223"/>
                    <a:pt x="224" y="326"/>
                  </a:cubicBezTo>
                  <a:cubicBezTo>
                    <a:pt x="226" y="328"/>
                    <a:pt x="234" y="325"/>
                    <a:pt x="232" y="322"/>
                  </a:cubicBezTo>
                  <a:cubicBezTo>
                    <a:pt x="151" y="220"/>
                    <a:pt x="78" y="112"/>
                    <a:pt x="10" y="3"/>
                  </a:cubicBezTo>
                  <a:cubicBezTo>
                    <a:pt x="8" y="0"/>
                    <a:pt x="0" y="3"/>
                    <a:pt x="2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0"/>
            <p:cNvSpPr/>
            <p:nvPr/>
          </p:nvSpPr>
          <p:spPr bwMode="auto">
            <a:xfrm>
              <a:off x="2880" y="874"/>
              <a:ext cx="43" cy="123"/>
            </a:xfrm>
            <a:custGeom>
              <a:avLst/>
              <a:gdLst>
                <a:gd name="T0" fmla="*/ 1 w 18"/>
                <a:gd name="T1" fmla="*/ 5 h 52"/>
                <a:gd name="T2" fmla="*/ 1 w 18"/>
                <a:gd name="T3" fmla="*/ 50 h 52"/>
                <a:gd name="T4" fmla="*/ 10 w 18"/>
                <a:gd name="T5" fmla="*/ 49 h 52"/>
                <a:gd name="T6" fmla="*/ 10 w 18"/>
                <a:gd name="T7" fmla="*/ 3 h 52"/>
                <a:gd name="T8" fmla="*/ 1 w 1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2">
                  <a:moveTo>
                    <a:pt x="1" y="5"/>
                  </a:moveTo>
                  <a:cubicBezTo>
                    <a:pt x="10" y="18"/>
                    <a:pt x="6" y="36"/>
                    <a:pt x="1" y="50"/>
                  </a:cubicBezTo>
                  <a:cubicBezTo>
                    <a:pt x="1" y="52"/>
                    <a:pt x="9" y="51"/>
                    <a:pt x="10" y="49"/>
                  </a:cubicBezTo>
                  <a:cubicBezTo>
                    <a:pt x="15" y="35"/>
                    <a:pt x="18" y="16"/>
                    <a:pt x="10" y="3"/>
                  </a:cubicBezTo>
                  <a:cubicBezTo>
                    <a:pt x="8" y="0"/>
                    <a:pt x="0" y="3"/>
                    <a:pt x="1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1"/>
            <p:cNvSpPr/>
            <p:nvPr/>
          </p:nvSpPr>
          <p:spPr bwMode="auto">
            <a:xfrm>
              <a:off x="2864" y="1236"/>
              <a:ext cx="21" cy="60"/>
            </a:xfrm>
            <a:custGeom>
              <a:avLst/>
              <a:gdLst>
                <a:gd name="T0" fmla="*/ 0 w 9"/>
                <a:gd name="T1" fmla="*/ 4 h 25"/>
                <a:gd name="T2" fmla="*/ 0 w 9"/>
                <a:gd name="T3" fmla="*/ 23 h 25"/>
                <a:gd name="T4" fmla="*/ 9 w 9"/>
                <a:gd name="T5" fmla="*/ 21 h 25"/>
                <a:gd name="T6" fmla="*/ 9 w 9"/>
                <a:gd name="T7" fmla="*/ 2 h 25"/>
                <a:gd name="T8" fmla="*/ 0 w 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5">
                  <a:moveTo>
                    <a:pt x="0" y="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9" y="23"/>
                    <a:pt x="9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0" y="1"/>
                    <a:pt x="0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2"/>
            <p:cNvSpPr/>
            <p:nvPr/>
          </p:nvSpPr>
          <p:spPr bwMode="auto">
            <a:xfrm>
              <a:off x="2836" y="1454"/>
              <a:ext cx="30" cy="64"/>
            </a:xfrm>
            <a:custGeom>
              <a:avLst/>
              <a:gdLst>
                <a:gd name="T0" fmla="*/ 4 w 13"/>
                <a:gd name="T1" fmla="*/ 3 h 27"/>
                <a:gd name="T2" fmla="*/ 0 w 13"/>
                <a:gd name="T3" fmla="*/ 26 h 27"/>
                <a:gd name="T4" fmla="*/ 9 w 13"/>
                <a:gd name="T5" fmla="*/ 24 h 27"/>
                <a:gd name="T6" fmla="*/ 13 w 13"/>
                <a:gd name="T7" fmla="*/ 1 h 27"/>
                <a:gd name="T8" fmla="*/ 4 w 1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3"/>
                  </a:moveTo>
                  <a:cubicBezTo>
                    <a:pt x="4" y="11"/>
                    <a:pt x="1" y="18"/>
                    <a:pt x="0" y="26"/>
                  </a:cubicBezTo>
                  <a:cubicBezTo>
                    <a:pt x="0" y="27"/>
                    <a:pt x="9" y="26"/>
                    <a:pt x="9" y="24"/>
                  </a:cubicBezTo>
                  <a:cubicBezTo>
                    <a:pt x="9" y="16"/>
                    <a:pt x="12" y="9"/>
                    <a:pt x="13" y="1"/>
                  </a:cubicBezTo>
                  <a:cubicBezTo>
                    <a:pt x="13" y="0"/>
                    <a:pt x="4" y="1"/>
                    <a:pt x="4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3"/>
            <p:cNvSpPr/>
            <p:nvPr/>
          </p:nvSpPr>
          <p:spPr bwMode="auto">
            <a:xfrm>
              <a:off x="2826" y="1632"/>
              <a:ext cx="31" cy="78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31 h 33"/>
                <a:gd name="T4" fmla="*/ 9 w 13"/>
                <a:gd name="T5" fmla="*/ 29 h 33"/>
                <a:gd name="T6" fmla="*/ 13 w 13"/>
                <a:gd name="T7" fmla="*/ 2 h 33"/>
                <a:gd name="T8" fmla="*/ 4 w 13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4" y="13"/>
                    <a:pt x="0" y="22"/>
                    <a:pt x="0" y="31"/>
                  </a:cubicBezTo>
                  <a:cubicBezTo>
                    <a:pt x="0" y="33"/>
                    <a:pt x="9" y="32"/>
                    <a:pt x="9" y="29"/>
                  </a:cubicBezTo>
                  <a:cubicBezTo>
                    <a:pt x="9" y="20"/>
                    <a:pt x="12" y="11"/>
                    <a:pt x="13" y="2"/>
                  </a:cubicBezTo>
                  <a:cubicBezTo>
                    <a:pt x="13" y="0"/>
                    <a:pt x="4" y="2"/>
                    <a:pt x="4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4"/>
            <p:cNvSpPr/>
            <p:nvPr/>
          </p:nvSpPr>
          <p:spPr bwMode="auto">
            <a:xfrm>
              <a:off x="2779" y="1847"/>
              <a:ext cx="19" cy="52"/>
            </a:xfrm>
            <a:custGeom>
              <a:avLst/>
              <a:gdLst>
                <a:gd name="T0" fmla="*/ 0 w 8"/>
                <a:gd name="T1" fmla="*/ 5 h 22"/>
                <a:gd name="T2" fmla="*/ 0 w 8"/>
                <a:gd name="T3" fmla="*/ 20 h 22"/>
                <a:gd name="T4" fmla="*/ 8 w 8"/>
                <a:gd name="T5" fmla="*/ 18 h 22"/>
                <a:gd name="T6" fmla="*/ 8 w 8"/>
                <a:gd name="T7" fmla="*/ 3 h 22"/>
                <a:gd name="T8" fmla="*/ 0 w 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0" y="5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8" y="21"/>
                    <a:pt x="8" y="1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5"/>
            <p:cNvSpPr/>
            <p:nvPr/>
          </p:nvSpPr>
          <p:spPr bwMode="auto">
            <a:xfrm>
              <a:off x="3820" y="1165"/>
              <a:ext cx="227" cy="320"/>
            </a:xfrm>
            <a:custGeom>
              <a:avLst/>
              <a:gdLst>
                <a:gd name="T0" fmla="*/ 9 w 96"/>
                <a:gd name="T1" fmla="*/ 29 h 135"/>
                <a:gd name="T2" fmla="*/ 13 w 96"/>
                <a:gd name="T3" fmla="*/ 7 h 135"/>
                <a:gd name="T4" fmla="*/ 4 w 96"/>
                <a:gd name="T5" fmla="*/ 7 h 135"/>
                <a:gd name="T6" fmla="*/ 23 w 96"/>
                <a:gd name="T7" fmla="*/ 77 h 135"/>
                <a:gd name="T8" fmla="*/ 41 w 96"/>
                <a:gd name="T9" fmla="*/ 133 h 135"/>
                <a:gd name="T10" fmla="*/ 48 w 96"/>
                <a:gd name="T11" fmla="*/ 133 h 135"/>
                <a:gd name="T12" fmla="*/ 68 w 96"/>
                <a:gd name="T13" fmla="*/ 67 h 135"/>
                <a:gd name="T14" fmla="*/ 72 w 96"/>
                <a:gd name="T15" fmla="*/ 37 h 135"/>
                <a:gd name="T16" fmla="*/ 77 w 96"/>
                <a:gd name="T17" fmla="*/ 16 h 135"/>
                <a:gd name="T18" fmla="*/ 86 w 96"/>
                <a:gd name="T19" fmla="*/ 19 h 135"/>
                <a:gd name="T20" fmla="*/ 93 w 96"/>
                <a:gd name="T21" fmla="*/ 16 h 135"/>
                <a:gd name="T22" fmla="*/ 77 w 96"/>
                <a:gd name="T23" fmla="*/ 5 h 135"/>
                <a:gd name="T24" fmla="*/ 64 w 96"/>
                <a:gd name="T25" fmla="*/ 33 h 135"/>
                <a:gd name="T26" fmla="*/ 58 w 96"/>
                <a:gd name="T27" fmla="*/ 76 h 135"/>
                <a:gd name="T28" fmla="*/ 42 w 96"/>
                <a:gd name="T29" fmla="*/ 131 h 135"/>
                <a:gd name="T30" fmla="*/ 49 w 96"/>
                <a:gd name="T31" fmla="*/ 130 h 135"/>
                <a:gd name="T32" fmla="*/ 31 w 96"/>
                <a:gd name="T33" fmla="*/ 75 h 135"/>
                <a:gd name="T34" fmla="*/ 13 w 96"/>
                <a:gd name="T35" fmla="*/ 5 h 135"/>
                <a:gd name="T36" fmla="*/ 5 w 96"/>
                <a:gd name="T37" fmla="*/ 6 h 135"/>
                <a:gd name="T38" fmla="*/ 0 w 96"/>
                <a:gd name="T39" fmla="*/ 29 h 135"/>
                <a:gd name="T40" fmla="*/ 9 w 96"/>
                <a:gd name="T41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35">
                  <a:moveTo>
                    <a:pt x="9" y="29"/>
                  </a:moveTo>
                  <a:cubicBezTo>
                    <a:pt x="9" y="21"/>
                    <a:pt x="9" y="14"/>
                    <a:pt x="13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15" y="29"/>
                    <a:pt x="20" y="54"/>
                    <a:pt x="23" y="77"/>
                  </a:cubicBezTo>
                  <a:cubicBezTo>
                    <a:pt x="25" y="95"/>
                    <a:pt x="26" y="120"/>
                    <a:pt x="41" y="133"/>
                  </a:cubicBezTo>
                  <a:cubicBezTo>
                    <a:pt x="43" y="135"/>
                    <a:pt x="47" y="134"/>
                    <a:pt x="48" y="133"/>
                  </a:cubicBezTo>
                  <a:cubicBezTo>
                    <a:pt x="66" y="117"/>
                    <a:pt x="65" y="88"/>
                    <a:pt x="68" y="67"/>
                  </a:cubicBezTo>
                  <a:cubicBezTo>
                    <a:pt x="69" y="57"/>
                    <a:pt x="70" y="47"/>
                    <a:pt x="72" y="37"/>
                  </a:cubicBezTo>
                  <a:cubicBezTo>
                    <a:pt x="73" y="29"/>
                    <a:pt x="75" y="22"/>
                    <a:pt x="77" y="16"/>
                  </a:cubicBezTo>
                  <a:cubicBezTo>
                    <a:pt x="81" y="7"/>
                    <a:pt x="83" y="16"/>
                    <a:pt x="86" y="19"/>
                  </a:cubicBezTo>
                  <a:cubicBezTo>
                    <a:pt x="87" y="22"/>
                    <a:pt x="96" y="19"/>
                    <a:pt x="93" y="16"/>
                  </a:cubicBezTo>
                  <a:cubicBezTo>
                    <a:pt x="89" y="9"/>
                    <a:pt x="87" y="0"/>
                    <a:pt x="77" y="5"/>
                  </a:cubicBezTo>
                  <a:cubicBezTo>
                    <a:pt x="68" y="10"/>
                    <a:pt x="66" y="24"/>
                    <a:pt x="64" y="33"/>
                  </a:cubicBezTo>
                  <a:cubicBezTo>
                    <a:pt x="61" y="47"/>
                    <a:pt x="60" y="62"/>
                    <a:pt x="58" y="76"/>
                  </a:cubicBezTo>
                  <a:cubicBezTo>
                    <a:pt x="56" y="94"/>
                    <a:pt x="56" y="118"/>
                    <a:pt x="42" y="131"/>
                  </a:cubicBezTo>
                  <a:cubicBezTo>
                    <a:pt x="44" y="131"/>
                    <a:pt x="46" y="130"/>
                    <a:pt x="49" y="130"/>
                  </a:cubicBezTo>
                  <a:cubicBezTo>
                    <a:pt x="34" y="117"/>
                    <a:pt x="34" y="93"/>
                    <a:pt x="31" y="75"/>
                  </a:cubicBezTo>
                  <a:cubicBezTo>
                    <a:pt x="29" y="52"/>
                    <a:pt x="23" y="27"/>
                    <a:pt x="13" y="5"/>
                  </a:cubicBezTo>
                  <a:cubicBezTo>
                    <a:pt x="12" y="3"/>
                    <a:pt x="6" y="3"/>
                    <a:pt x="5" y="6"/>
                  </a:cubicBezTo>
                  <a:cubicBezTo>
                    <a:pt x="1" y="14"/>
                    <a:pt x="0" y="21"/>
                    <a:pt x="0" y="29"/>
                  </a:cubicBezTo>
                  <a:cubicBezTo>
                    <a:pt x="0" y="33"/>
                    <a:pt x="9" y="32"/>
                    <a:pt x="9" y="29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6"/>
            <p:cNvSpPr/>
            <p:nvPr/>
          </p:nvSpPr>
          <p:spPr bwMode="auto">
            <a:xfrm>
              <a:off x="4099" y="1203"/>
              <a:ext cx="180" cy="26"/>
            </a:xfrm>
            <a:custGeom>
              <a:avLst/>
              <a:gdLst>
                <a:gd name="T0" fmla="*/ 6 w 76"/>
                <a:gd name="T1" fmla="*/ 11 h 11"/>
                <a:gd name="T2" fmla="*/ 66 w 76"/>
                <a:gd name="T3" fmla="*/ 7 h 11"/>
                <a:gd name="T4" fmla="*/ 71 w 76"/>
                <a:gd name="T5" fmla="*/ 4 h 11"/>
                <a:gd name="T6" fmla="*/ 10 w 76"/>
                <a:gd name="T7" fmla="*/ 7 h 11"/>
                <a:gd name="T8" fmla="*/ 6 w 7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">
                  <a:moveTo>
                    <a:pt x="6" y="11"/>
                  </a:moveTo>
                  <a:cubicBezTo>
                    <a:pt x="26" y="11"/>
                    <a:pt x="46" y="4"/>
                    <a:pt x="66" y="7"/>
                  </a:cubicBezTo>
                  <a:cubicBezTo>
                    <a:pt x="68" y="8"/>
                    <a:pt x="76" y="4"/>
                    <a:pt x="71" y="4"/>
                  </a:cubicBezTo>
                  <a:cubicBezTo>
                    <a:pt x="50" y="0"/>
                    <a:pt x="30" y="7"/>
                    <a:pt x="10" y="7"/>
                  </a:cubicBezTo>
                  <a:cubicBezTo>
                    <a:pt x="7" y="7"/>
                    <a:pt x="0" y="11"/>
                    <a:pt x="6" y="11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7"/>
            <p:cNvSpPr/>
            <p:nvPr/>
          </p:nvSpPr>
          <p:spPr bwMode="auto">
            <a:xfrm>
              <a:off x="4156" y="1265"/>
              <a:ext cx="130" cy="50"/>
            </a:xfrm>
            <a:custGeom>
              <a:avLst/>
              <a:gdLst>
                <a:gd name="T0" fmla="*/ 0 w 55"/>
                <a:gd name="T1" fmla="*/ 3 h 21"/>
                <a:gd name="T2" fmla="*/ 46 w 55"/>
                <a:gd name="T3" fmla="*/ 19 h 21"/>
                <a:gd name="T4" fmla="*/ 51 w 55"/>
                <a:gd name="T5" fmla="*/ 16 h 21"/>
                <a:gd name="T6" fmla="*/ 8 w 55"/>
                <a:gd name="T7" fmla="*/ 1 h 21"/>
                <a:gd name="T8" fmla="*/ 0 w 5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0" y="3"/>
                  </a:moveTo>
                  <a:cubicBezTo>
                    <a:pt x="1" y="21"/>
                    <a:pt x="33" y="19"/>
                    <a:pt x="46" y="19"/>
                  </a:cubicBezTo>
                  <a:cubicBezTo>
                    <a:pt x="47" y="19"/>
                    <a:pt x="55" y="16"/>
                    <a:pt x="51" y="16"/>
                  </a:cubicBezTo>
                  <a:cubicBezTo>
                    <a:pt x="39" y="16"/>
                    <a:pt x="9" y="17"/>
                    <a:pt x="8" y="1"/>
                  </a:cubicBezTo>
                  <a:cubicBezTo>
                    <a:pt x="8" y="0"/>
                    <a:pt x="0" y="1"/>
                    <a:pt x="0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8"/>
            <p:cNvSpPr/>
            <p:nvPr/>
          </p:nvSpPr>
          <p:spPr bwMode="auto">
            <a:xfrm>
              <a:off x="4442" y="1113"/>
              <a:ext cx="59" cy="206"/>
            </a:xfrm>
            <a:custGeom>
              <a:avLst/>
              <a:gdLst>
                <a:gd name="T0" fmla="*/ 8 w 25"/>
                <a:gd name="T1" fmla="*/ 85 h 87"/>
                <a:gd name="T2" fmla="*/ 25 w 25"/>
                <a:gd name="T3" fmla="*/ 1 h 87"/>
                <a:gd name="T4" fmla="*/ 16 w 25"/>
                <a:gd name="T5" fmla="*/ 3 h 87"/>
                <a:gd name="T6" fmla="*/ 8 w 25"/>
                <a:gd name="T7" fmla="*/ 86 h 87"/>
                <a:gd name="T8" fmla="*/ 17 w 25"/>
                <a:gd name="T9" fmla="*/ 84 h 87"/>
                <a:gd name="T10" fmla="*/ 25 w 25"/>
                <a:gd name="T11" fmla="*/ 1 h 87"/>
                <a:gd name="T12" fmla="*/ 16 w 25"/>
                <a:gd name="T13" fmla="*/ 2 h 87"/>
                <a:gd name="T14" fmla="*/ 0 w 25"/>
                <a:gd name="T15" fmla="*/ 86 h 87"/>
                <a:gd name="T16" fmla="*/ 8 w 25"/>
                <a:gd name="T1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7">
                  <a:moveTo>
                    <a:pt x="8" y="85"/>
                  </a:moveTo>
                  <a:cubicBezTo>
                    <a:pt x="16" y="57"/>
                    <a:pt x="17" y="28"/>
                    <a:pt x="25" y="1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2" y="31"/>
                    <a:pt x="8" y="58"/>
                    <a:pt x="8" y="86"/>
                  </a:cubicBezTo>
                  <a:cubicBezTo>
                    <a:pt x="8" y="87"/>
                    <a:pt x="16" y="86"/>
                    <a:pt x="17" y="84"/>
                  </a:cubicBezTo>
                  <a:cubicBezTo>
                    <a:pt x="17" y="56"/>
                    <a:pt x="20" y="28"/>
                    <a:pt x="25" y="1"/>
                  </a:cubicBezTo>
                  <a:cubicBezTo>
                    <a:pt x="25" y="0"/>
                    <a:pt x="17" y="1"/>
                    <a:pt x="16" y="2"/>
                  </a:cubicBezTo>
                  <a:cubicBezTo>
                    <a:pt x="8" y="30"/>
                    <a:pt x="8" y="59"/>
                    <a:pt x="0" y="86"/>
                  </a:cubicBezTo>
                  <a:cubicBezTo>
                    <a:pt x="0" y="87"/>
                    <a:pt x="8" y="86"/>
                    <a:pt x="8" y="8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9"/>
            <p:cNvSpPr/>
            <p:nvPr/>
          </p:nvSpPr>
          <p:spPr bwMode="auto">
            <a:xfrm>
              <a:off x="4516" y="1191"/>
              <a:ext cx="123" cy="313"/>
            </a:xfrm>
            <a:custGeom>
              <a:avLst/>
              <a:gdLst>
                <a:gd name="T0" fmla="*/ 42 w 52"/>
                <a:gd name="T1" fmla="*/ 3 h 132"/>
                <a:gd name="T2" fmla="*/ 21 w 52"/>
                <a:gd name="T3" fmla="*/ 53 h 132"/>
                <a:gd name="T4" fmla="*/ 1 w 52"/>
                <a:gd name="T5" fmla="*/ 129 h 132"/>
                <a:gd name="T6" fmla="*/ 10 w 52"/>
                <a:gd name="T7" fmla="*/ 128 h 132"/>
                <a:gd name="T8" fmla="*/ 28 w 52"/>
                <a:gd name="T9" fmla="*/ 59 h 132"/>
                <a:gd name="T10" fmla="*/ 50 w 52"/>
                <a:gd name="T11" fmla="*/ 3 h 132"/>
                <a:gd name="T12" fmla="*/ 42 w 52"/>
                <a:gd name="T1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2">
                  <a:moveTo>
                    <a:pt x="42" y="3"/>
                  </a:moveTo>
                  <a:cubicBezTo>
                    <a:pt x="29" y="17"/>
                    <a:pt x="26" y="35"/>
                    <a:pt x="21" y="53"/>
                  </a:cubicBezTo>
                  <a:cubicBezTo>
                    <a:pt x="15" y="78"/>
                    <a:pt x="10" y="104"/>
                    <a:pt x="1" y="129"/>
                  </a:cubicBezTo>
                  <a:cubicBezTo>
                    <a:pt x="0" y="132"/>
                    <a:pt x="9" y="131"/>
                    <a:pt x="10" y="128"/>
                  </a:cubicBezTo>
                  <a:cubicBezTo>
                    <a:pt x="17" y="105"/>
                    <a:pt x="22" y="82"/>
                    <a:pt x="28" y="59"/>
                  </a:cubicBezTo>
                  <a:cubicBezTo>
                    <a:pt x="33" y="40"/>
                    <a:pt x="36" y="18"/>
                    <a:pt x="50" y="3"/>
                  </a:cubicBezTo>
                  <a:cubicBezTo>
                    <a:pt x="52" y="0"/>
                    <a:pt x="44" y="1"/>
                    <a:pt x="42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0"/>
            <p:cNvSpPr/>
            <p:nvPr/>
          </p:nvSpPr>
          <p:spPr bwMode="auto">
            <a:xfrm>
              <a:off x="4613" y="1267"/>
              <a:ext cx="144" cy="303"/>
            </a:xfrm>
            <a:custGeom>
              <a:avLst/>
              <a:gdLst>
                <a:gd name="T0" fmla="*/ 16 w 61"/>
                <a:gd name="T1" fmla="*/ 18 h 128"/>
                <a:gd name="T2" fmla="*/ 27 w 61"/>
                <a:gd name="T3" fmla="*/ 39 h 128"/>
                <a:gd name="T4" fmla="*/ 22 w 61"/>
                <a:gd name="T5" fmla="*/ 55 h 128"/>
                <a:gd name="T6" fmla="*/ 31 w 61"/>
                <a:gd name="T7" fmla="*/ 81 h 128"/>
                <a:gd name="T8" fmla="*/ 38 w 61"/>
                <a:gd name="T9" fmla="*/ 87 h 128"/>
                <a:gd name="T10" fmla="*/ 23 w 61"/>
                <a:gd name="T11" fmla="*/ 110 h 128"/>
                <a:gd name="T12" fmla="*/ 21 w 61"/>
                <a:gd name="T13" fmla="*/ 124 h 128"/>
                <a:gd name="T14" fmla="*/ 29 w 61"/>
                <a:gd name="T15" fmla="*/ 122 h 128"/>
                <a:gd name="T16" fmla="*/ 50 w 61"/>
                <a:gd name="T17" fmla="*/ 87 h 128"/>
                <a:gd name="T18" fmla="*/ 31 w 61"/>
                <a:gd name="T19" fmla="*/ 64 h 128"/>
                <a:gd name="T20" fmla="*/ 41 w 61"/>
                <a:gd name="T21" fmla="*/ 27 h 128"/>
                <a:gd name="T22" fmla="*/ 10 w 61"/>
                <a:gd name="T23" fmla="*/ 23 h 128"/>
                <a:gd name="T24" fmla="*/ 16 w 61"/>
                <a:gd name="T2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28">
                  <a:moveTo>
                    <a:pt x="16" y="18"/>
                  </a:moveTo>
                  <a:cubicBezTo>
                    <a:pt x="33" y="32"/>
                    <a:pt x="34" y="27"/>
                    <a:pt x="27" y="39"/>
                  </a:cubicBezTo>
                  <a:cubicBezTo>
                    <a:pt x="25" y="44"/>
                    <a:pt x="23" y="49"/>
                    <a:pt x="22" y="55"/>
                  </a:cubicBezTo>
                  <a:cubicBezTo>
                    <a:pt x="20" y="64"/>
                    <a:pt x="26" y="74"/>
                    <a:pt x="31" y="81"/>
                  </a:cubicBezTo>
                  <a:cubicBezTo>
                    <a:pt x="33" y="82"/>
                    <a:pt x="36" y="85"/>
                    <a:pt x="38" y="87"/>
                  </a:cubicBezTo>
                  <a:cubicBezTo>
                    <a:pt x="49" y="95"/>
                    <a:pt x="27" y="106"/>
                    <a:pt x="23" y="110"/>
                  </a:cubicBezTo>
                  <a:cubicBezTo>
                    <a:pt x="18" y="114"/>
                    <a:pt x="18" y="119"/>
                    <a:pt x="21" y="124"/>
                  </a:cubicBezTo>
                  <a:cubicBezTo>
                    <a:pt x="23" y="128"/>
                    <a:pt x="31" y="125"/>
                    <a:pt x="29" y="122"/>
                  </a:cubicBezTo>
                  <a:cubicBezTo>
                    <a:pt x="24" y="110"/>
                    <a:pt x="61" y="98"/>
                    <a:pt x="50" y="87"/>
                  </a:cubicBezTo>
                  <a:cubicBezTo>
                    <a:pt x="42" y="79"/>
                    <a:pt x="36" y="74"/>
                    <a:pt x="31" y="64"/>
                  </a:cubicBezTo>
                  <a:cubicBezTo>
                    <a:pt x="25" y="51"/>
                    <a:pt x="39" y="39"/>
                    <a:pt x="41" y="27"/>
                  </a:cubicBezTo>
                  <a:cubicBezTo>
                    <a:pt x="46" y="0"/>
                    <a:pt x="0" y="15"/>
                    <a:pt x="10" y="23"/>
                  </a:cubicBezTo>
                  <a:cubicBezTo>
                    <a:pt x="13" y="25"/>
                    <a:pt x="20" y="21"/>
                    <a:pt x="16" y="1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1"/>
            <p:cNvSpPr/>
            <p:nvPr/>
          </p:nvSpPr>
          <p:spPr bwMode="auto">
            <a:xfrm>
              <a:off x="4849" y="1189"/>
              <a:ext cx="88" cy="234"/>
            </a:xfrm>
            <a:custGeom>
              <a:avLst/>
              <a:gdLst>
                <a:gd name="T0" fmla="*/ 2 w 37"/>
                <a:gd name="T1" fmla="*/ 5 h 99"/>
                <a:gd name="T2" fmla="*/ 14 w 37"/>
                <a:gd name="T3" fmla="*/ 96 h 99"/>
                <a:gd name="T4" fmla="*/ 22 w 37"/>
                <a:gd name="T5" fmla="*/ 94 h 99"/>
                <a:gd name="T6" fmla="*/ 10 w 37"/>
                <a:gd name="T7" fmla="*/ 2 h 99"/>
                <a:gd name="T8" fmla="*/ 2 w 37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2" y="5"/>
                  </a:moveTo>
                  <a:cubicBezTo>
                    <a:pt x="29" y="25"/>
                    <a:pt x="6" y="69"/>
                    <a:pt x="14" y="96"/>
                  </a:cubicBezTo>
                  <a:cubicBezTo>
                    <a:pt x="15" y="99"/>
                    <a:pt x="23" y="97"/>
                    <a:pt x="22" y="94"/>
                  </a:cubicBezTo>
                  <a:cubicBezTo>
                    <a:pt x="15" y="67"/>
                    <a:pt x="37" y="22"/>
                    <a:pt x="10" y="2"/>
                  </a:cubicBezTo>
                  <a:cubicBezTo>
                    <a:pt x="7" y="0"/>
                    <a:pt x="0" y="4"/>
                    <a:pt x="2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2"/>
            <p:cNvSpPr/>
            <p:nvPr/>
          </p:nvSpPr>
          <p:spPr bwMode="auto">
            <a:xfrm>
              <a:off x="4840" y="1146"/>
              <a:ext cx="158" cy="263"/>
            </a:xfrm>
            <a:custGeom>
              <a:avLst/>
              <a:gdLst>
                <a:gd name="T0" fmla="*/ 10 w 67"/>
                <a:gd name="T1" fmla="*/ 18 h 111"/>
                <a:gd name="T2" fmla="*/ 35 w 67"/>
                <a:gd name="T3" fmla="*/ 27 h 111"/>
                <a:gd name="T4" fmla="*/ 31 w 67"/>
                <a:gd name="T5" fmla="*/ 46 h 111"/>
                <a:gd name="T6" fmla="*/ 32 w 67"/>
                <a:gd name="T7" fmla="*/ 68 h 111"/>
                <a:gd name="T8" fmla="*/ 50 w 67"/>
                <a:gd name="T9" fmla="*/ 88 h 111"/>
                <a:gd name="T10" fmla="*/ 16 w 67"/>
                <a:gd name="T11" fmla="*/ 107 h 111"/>
                <a:gd name="T12" fmla="*/ 12 w 67"/>
                <a:gd name="T13" fmla="*/ 111 h 111"/>
                <a:gd name="T14" fmla="*/ 51 w 67"/>
                <a:gd name="T15" fmla="*/ 102 h 111"/>
                <a:gd name="T16" fmla="*/ 43 w 67"/>
                <a:gd name="T17" fmla="*/ 69 h 111"/>
                <a:gd name="T18" fmla="*/ 43 w 67"/>
                <a:gd name="T19" fmla="*/ 30 h 111"/>
                <a:gd name="T20" fmla="*/ 34 w 67"/>
                <a:gd name="T21" fmla="*/ 9 h 111"/>
                <a:gd name="T22" fmla="*/ 2 w 67"/>
                <a:gd name="T23" fmla="*/ 18 h 111"/>
                <a:gd name="T24" fmla="*/ 10 w 67"/>
                <a:gd name="T25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11">
                  <a:moveTo>
                    <a:pt x="10" y="18"/>
                  </a:moveTo>
                  <a:cubicBezTo>
                    <a:pt x="26" y="4"/>
                    <a:pt x="33" y="17"/>
                    <a:pt x="35" y="27"/>
                  </a:cubicBezTo>
                  <a:cubicBezTo>
                    <a:pt x="35" y="33"/>
                    <a:pt x="33" y="40"/>
                    <a:pt x="31" y="46"/>
                  </a:cubicBezTo>
                  <a:cubicBezTo>
                    <a:pt x="29" y="53"/>
                    <a:pt x="28" y="61"/>
                    <a:pt x="32" y="68"/>
                  </a:cubicBezTo>
                  <a:cubicBezTo>
                    <a:pt x="36" y="76"/>
                    <a:pt x="45" y="81"/>
                    <a:pt x="50" y="88"/>
                  </a:cubicBezTo>
                  <a:cubicBezTo>
                    <a:pt x="59" y="103"/>
                    <a:pt x="24" y="107"/>
                    <a:pt x="16" y="107"/>
                  </a:cubicBezTo>
                  <a:cubicBezTo>
                    <a:pt x="13" y="108"/>
                    <a:pt x="7" y="111"/>
                    <a:pt x="12" y="111"/>
                  </a:cubicBezTo>
                  <a:cubicBezTo>
                    <a:pt x="25" y="111"/>
                    <a:pt x="41" y="109"/>
                    <a:pt x="51" y="102"/>
                  </a:cubicBezTo>
                  <a:cubicBezTo>
                    <a:pt x="67" y="90"/>
                    <a:pt x="53" y="80"/>
                    <a:pt x="43" y="69"/>
                  </a:cubicBezTo>
                  <a:cubicBezTo>
                    <a:pt x="32" y="59"/>
                    <a:pt x="41" y="42"/>
                    <a:pt x="43" y="30"/>
                  </a:cubicBezTo>
                  <a:cubicBezTo>
                    <a:pt x="44" y="21"/>
                    <a:pt x="41" y="15"/>
                    <a:pt x="34" y="9"/>
                  </a:cubicBezTo>
                  <a:cubicBezTo>
                    <a:pt x="26" y="0"/>
                    <a:pt x="8" y="13"/>
                    <a:pt x="2" y="18"/>
                  </a:cubicBezTo>
                  <a:cubicBezTo>
                    <a:pt x="0" y="20"/>
                    <a:pt x="8" y="19"/>
                    <a:pt x="10" y="1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3"/>
            <p:cNvSpPr/>
            <p:nvPr/>
          </p:nvSpPr>
          <p:spPr bwMode="auto">
            <a:xfrm>
              <a:off x="5055" y="1234"/>
              <a:ext cx="40" cy="45"/>
            </a:xfrm>
            <a:custGeom>
              <a:avLst/>
              <a:gdLst>
                <a:gd name="T0" fmla="*/ 10 w 17"/>
                <a:gd name="T1" fmla="*/ 1 h 19"/>
                <a:gd name="T2" fmla="*/ 1 w 17"/>
                <a:gd name="T3" fmla="*/ 9 h 19"/>
                <a:gd name="T4" fmla="*/ 4 w 17"/>
                <a:gd name="T5" fmla="*/ 17 h 19"/>
                <a:gd name="T6" fmla="*/ 10 w 17"/>
                <a:gd name="T7" fmla="*/ 18 h 19"/>
                <a:gd name="T8" fmla="*/ 12 w 17"/>
                <a:gd name="T9" fmla="*/ 13 h 19"/>
                <a:gd name="T10" fmla="*/ 9 w 17"/>
                <a:gd name="T11" fmla="*/ 10 h 19"/>
                <a:gd name="T12" fmla="*/ 14 w 17"/>
                <a:gd name="T13" fmla="*/ 6 h 19"/>
                <a:gd name="T14" fmla="*/ 16 w 17"/>
                <a:gd name="T15" fmla="*/ 2 h 19"/>
                <a:gd name="T16" fmla="*/ 10 w 1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0" y="1"/>
                  </a:moveTo>
                  <a:cubicBezTo>
                    <a:pt x="7" y="3"/>
                    <a:pt x="2" y="5"/>
                    <a:pt x="1" y="9"/>
                  </a:cubicBezTo>
                  <a:cubicBezTo>
                    <a:pt x="0" y="12"/>
                    <a:pt x="2" y="15"/>
                    <a:pt x="4" y="17"/>
                  </a:cubicBezTo>
                  <a:cubicBezTo>
                    <a:pt x="5" y="19"/>
                    <a:pt x="8" y="19"/>
                    <a:pt x="10" y="18"/>
                  </a:cubicBezTo>
                  <a:cubicBezTo>
                    <a:pt x="11" y="17"/>
                    <a:pt x="13" y="15"/>
                    <a:pt x="12" y="13"/>
                  </a:cubicBezTo>
                  <a:cubicBezTo>
                    <a:pt x="11" y="12"/>
                    <a:pt x="9" y="11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6"/>
                    <a:pt x="17" y="4"/>
                    <a:pt x="16" y="2"/>
                  </a:cubicBezTo>
                  <a:cubicBezTo>
                    <a:pt x="14" y="0"/>
                    <a:pt x="12" y="1"/>
                    <a:pt x="10" y="1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4"/>
            <p:cNvSpPr/>
            <p:nvPr/>
          </p:nvSpPr>
          <p:spPr bwMode="auto">
            <a:xfrm>
              <a:off x="5140" y="1125"/>
              <a:ext cx="55" cy="235"/>
            </a:xfrm>
            <a:custGeom>
              <a:avLst/>
              <a:gdLst>
                <a:gd name="T0" fmla="*/ 0 w 23"/>
                <a:gd name="T1" fmla="*/ 5 h 99"/>
                <a:gd name="T2" fmla="*/ 8 w 23"/>
                <a:gd name="T3" fmla="*/ 96 h 99"/>
                <a:gd name="T4" fmla="*/ 16 w 23"/>
                <a:gd name="T5" fmla="*/ 95 h 99"/>
                <a:gd name="T6" fmla="*/ 8 w 23"/>
                <a:gd name="T7" fmla="*/ 4 h 99"/>
                <a:gd name="T8" fmla="*/ 0 w 23"/>
                <a:gd name="T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9">
                  <a:moveTo>
                    <a:pt x="0" y="5"/>
                  </a:moveTo>
                  <a:cubicBezTo>
                    <a:pt x="1" y="35"/>
                    <a:pt x="14" y="65"/>
                    <a:pt x="8" y="96"/>
                  </a:cubicBezTo>
                  <a:cubicBezTo>
                    <a:pt x="7" y="99"/>
                    <a:pt x="16" y="98"/>
                    <a:pt x="16" y="95"/>
                  </a:cubicBezTo>
                  <a:cubicBezTo>
                    <a:pt x="23" y="64"/>
                    <a:pt x="9" y="35"/>
                    <a:pt x="8" y="4"/>
                  </a:cubicBezTo>
                  <a:cubicBezTo>
                    <a:pt x="8" y="0"/>
                    <a:pt x="0" y="2"/>
                    <a:pt x="0" y="5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5"/>
            <p:cNvSpPr/>
            <p:nvPr/>
          </p:nvSpPr>
          <p:spPr bwMode="auto">
            <a:xfrm>
              <a:off x="5124" y="1116"/>
              <a:ext cx="170" cy="265"/>
            </a:xfrm>
            <a:custGeom>
              <a:avLst/>
              <a:gdLst>
                <a:gd name="T0" fmla="*/ 10 w 72"/>
                <a:gd name="T1" fmla="*/ 78 h 112"/>
                <a:gd name="T2" fmla="*/ 68 w 72"/>
                <a:gd name="T3" fmla="*/ 4 h 112"/>
                <a:gd name="T4" fmla="*/ 59 w 72"/>
                <a:gd name="T5" fmla="*/ 5 h 112"/>
                <a:gd name="T6" fmla="*/ 63 w 72"/>
                <a:gd name="T7" fmla="*/ 107 h 112"/>
                <a:gd name="T8" fmla="*/ 72 w 72"/>
                <a:gd name="T9" fmla="*/ 107 h 112"/>
                <a:gd name="T10" fmla="*/ 68 w 72"/>
                <a:gd name="T11" fmla="*/ 4 h 112"/>
                <a:gd name="T12" fmla="*/ 59 w 72"/>
                <a:gd name="T13" fmla="*/ 5 h 112"/>
                <a:gd name="T14" fmla="*/ 4 w 72"/>
                <a:gd name="T15" fmla="*/ 75 h 112"/>
                <a:gd name="T16" fmla="*/ 10 w 72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2">
                  <a:moveTo>
                    <a:pt x="10" y="78"/>
                  </a:moveTo>
                  <a:cubicBezTo>
                    <a:pt x="36" y="57"/>
                    <a:pt x="59" y="37"/>
                    <a:pt x="68" y="4"/>
                  </a:cubicBezTo>
                  <a:cubicBezTo>
                    <a:pt x="65" y="4"/>
                    <a:pt x="62" y="5"/>
                    <a:pt x="59" y="5"/>
                  </a:cubicBezTo>
                  <a:cubicBezTo>
                    <a:pt x="56" y="39"/>
                    <a:pt x="63" y="73"/>
                    <a:pt x="63" y="107"/>
                  </a:cubicBezTo>
                  <a:cubicBezTo>
                    <a:pt x="63" y="112"/>
                    <a:pt x="72" y="110"/>
                    <a:pt x="72" y="107"/>
                  </a:cubicBezTo>
                  <a:cubicBezTo>
                    <a:pt x="71" y="72"/>
                    <a:pt x="65" y="38"/>
                    <a:pt x="68" y="4"/>
                  </a:cubicBezTo>
                  <a:cubicBezTo>
                    <a:pt x="68" y="0"/>
                    <a:pt x="60" y="2"/>
                    <a:pt x="59" y="5"/>
                  </a:cubicBezTo>
                  <a:cubicBezTo>
                    <a:pt x="51" y="36"/>
                    <a:pt x="29" y="55"/>
                    <a:pt x="4" y="75"/>
                  </a:cubicBezTo>
                  <a:cubicBezTo>
                    <a:pt x="0" y="78"/>
                    <a:pt x="7" y="81"/>
                    <a:pt x="10" y="7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6"/>
            <p:cNvSpPr/>
            <p:nvPr/>
          </p:nvSpPr>
          <p:spPr bwMode="auto">
            <a:xfrm>
              <a:off x="2973" y="917"/>
              <a:ext cx="1999" cy="241"/>
            </a:xfrm>
            <a:custGeom>
              <a:avLst/>
              <a:gdLst>
                <a:gd name="T0" fmla="*/ 10 w 845"/>
                <a:gd name="T1" fmla="*/ 100 h 102"/>
                <a:gd name="T2" fmla="*/ 62 w 845"/>
                <a:gd name="T3" fmla="*/ 84 h 102"/>
                <a:gd name="T4" fmla="*/ 117 w 845"/>
                <a:gd name="T5" fmla="*/ 70 h 102"/>
                <a:gd name="T6" fmla="*/ 220 w 845"/>
                <a:gd name="T7" fmla="*/ 47 h 102"/>
                <a:gd name="T8" fmla="*/ 446 w 845"/>
                <a:gd name="T9" fmla="*/ 12 h 102"/>
                <a:gd name="T10" fmla="*/ 661 w 845"/>
                <a:gd name="T11" fmla="*/ 12 h 102"/>
                <a:gd name="T12" fmla="*/ 762 w 845"/>
                <a:gd name="T13" fmla="*/ 36 h 102"/>
                <a:gd name="T14" fmla="*/ 840 w 845"/>
                <a:gd name="T15" fmla="*/ 48 h 102"/>
                <a:gd name="T16" fmla="*/ 839 w 845"/>
                <a:gd name="T17" fmla="*/ 45 h 102"/>
                <a:gd name="T18" fmla="*/ 726 w 845"/>
                <a:gd name="T19" fmla="*/ 19 h 102"/>
                <a:gd name="T20" fmla="*/ 627 w 845"/>
                <a:gd name="T21" fmla="*/ 5 h 102"/>
                <a:gd name="T22" fmla="*/ 415 w 845"/>
                <a:gd name="T23" fmla="*/ 11 h 102"/>
                <a:gd name="T24" fmla="*/ 195 w 845"/>
                <a:gd name="T25" fmla="*/ 48 h 102"/>
                <a:gd name="T26" fmla="*/ 84 w 845"/>
                <a:gd name="T27" fmla="*/ 74 h 102"/>
                <a:gd name="T28" fmla="*/ 32 w 845"/>
                <a:gd name="T29" fmla="*/ 88 h 102"/>
                <a:gd name="T30" fmla="*/ 4 w 845"/>
                <a:gd name="T31" fmla="*/ 99 h 102"/>
                <a:gd name="T32" fmla="*/ 10 w 845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" h="102">
                  <a:moveTo>
                    <a:pt x="10" y="100"/>
                  </a:moveTo>
                  <a:cubicBezTo>
                    <a:pt x="23" y="91"/>
                    <a:pt x="47" y="88"/>
                    <a:pt x="62" y="84"/>
                  </a:cubicBezTo>
                  <a:cubicBezTo>
                    <a:pt x="80" y="79"/>
                    <a:pt x="99" y="75"/>
                    <a:pt x="117" y="70"/>
                  </a:cubicBezTo>
                  <a:cubicBezTo>
                    <a:pt x="151" y="62"/>
                    <a:pt x="185" y="54"/>
                    <a:pt x="220" y="47"/>
                  </a:cubicBezTo>
                  <a:cubicBezTo>
                    <a:pt x="295" y="33"/>
                    <a:pt x="370" y="19"/>
                    <a:pt x="446" y="12"/>
                  </a:cubicBezTo>
                  <a:cubicBezTo>
                    <a:pt x="517" y="4"/>
                    <a:pt x="590" y="5"/>
                    <a:pt x="661" y="12"/>
                  </a:cubicBezTo>
                  <a:cubicBezTo>
                    <a:pt x="695" y="16"/>
                    <a:pt x="731" y="22"/>
                    <a:pt x="762" y="36"/>
                  </a:cubicBezTo>
                  <a:cubicBezTo>
                    <a:pt x="787" y="48"/>
                    <a:pt x="812" y="54"/>
                    <a:pt x="840" y="48"/>
                  </a:cubicBezTo>
                  <a:cubicBezTo>
                    <a:pt x="845" y="47"/>
                    <a:pt x="844" y="44"/>
                    <a:pt x="839" y="45"/>
                  </a:cubicBezTo>
                  <a:cubicBezTo>
                    <a:pt x="799" y="53"/>
                    <a:pt x="763" y="28"/>
                    <a:pt x="726" y="19"/>
                  </a:cubicBezTo>
                  <a:cubicBezTo>
                    <a:pt x="694" y="10"/>
                    <a:pt x="660" y="7"/>
                    <a:pt x="627" y="5"/>
                  </a:cubicBezTo>
                  <a:cubicBezTo>
                    <a:pt x="556" y="0"/>
                    <a:pt x="485" y="3"/>
                    <a:pt x="415" y="11"/>
                  </a:cubicBezTo>
                  <a:cubicBezTo>
                    <a:pt x="341" y="20"/>
                    <a:pt x="268" y="34"/>
                    <a:pt x="195" y="48"/>
                  </a:cubicBezTo>
                  <a:cubicBezTo>
                    <a:pt x="158" y="56"/>
                    <a:pt x="121" y="65"/>
                    <a:pt x="84" y="74"/>
                  </a:cubicBezTo>
                  <a:cubicBezTo>
                    <a:pt x="66" y="79"/>
                    <a:pt x="49" y="84"/>
                    <a:pt x="32" y="88"/>
                  </a:cubicBezTo>
                  <a:cubicBezTo>
                    <a:pt x="21" y="91"/>
                    <a:pt x="13" y="93"/>
                    <a:pt x="4" y="99"/>
                  </a:cubicBezTo>
                  <a:cubicBezTo>
                    <a:pt x="0" y="102"/>
                    <a:pt x="8" y="102"/>
                    <a:pt x="10" y="100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7"/>
            <p:cNvSpPr/>
            <p:nvPr/>
          </p:nvSpPr>
          <p:spPr bwMode="auto">
            <a:xfrm>
              <a:off x="4863" y="969"/>
              <a:ext cx="124" cy="116"/>
            </a:xfrm>
            <a:custGeom>
              <a:avLst/>
              <a:gdLst>
                <a:gd name="T0" fmla="*/ 13 w 52"/>
                <a:gd name="T1" fmla="*/ 4 h 49"/>
                <a:gd name="T2" fmla="*/ 40 w 52"/>
                <a:gd name="T3" fmla="*/ 28 h 49"/>
                <a:gd name="T4" fmla="*/ 5 w 52"/>
                <a:gd name="T5" fmla="*/ 47 h 49"/>
                <a:gd name="T6" fmla="*/ 11 w 52"/>
                <a:gd name="T7" fmla="*/ 48 h 49"/>
                <a:gd name="T8" fmla="*/ 48 w 52"/>
                <a:gd name="T9" fmla="*/ 25 h 49"/>
                <a:gd name="T10" fmla="*/ 19 w 52"/>
                <a:gd name="T11" fmla="*/ 0 h 49"/>
                <a:gd name="T12" fmla="*/ 13 w 52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9">
                  <a:moveTo>
                    <a:pt x="13" y="4"/>
                  </a:moveTo>
                  <a:cubicBezTo>
                    <a:pt x="22" y="4"/>
                    <a:pt x="43" y="18"/>
                    <a:pt x="40" y="28"/>
                  </a:cubicBezTo>
                  <a:cubicBezTo>
                    <a:pt x="36" y="38"/>
                    <a:pt x="15" y="42"/>
                    <a:pt x="5" y="47"/>
                  </a:cubicBezTo>
                  <a:cubicBezTo>
                    <a:pt x="0" y="49"/>
                    <a:pt x="8" y="49"/>
                    <a:pt x="11" y="48"/>
                  </a:cubicBezTo>
                  <a:cubicBezTo>
                    <a:pt x="22" y="43"/>
                    <a:pt x="44" y="39"/>
                    <a:pt x="48" y="25"/>
                  </a:cubicBezTo>
                  <a:cubicBezTo>
                    <a:pt x="52" y="15"/>
                    <a:pt x="28" y="1"/>
                    <a:pt x="19" y="0"/>
                  </a:cubicBezTo>
                  <a:cubicBezTo>
                    <a:pt x="17" y="0"/>
                    <a:pt x="9" y="3"/>
                    <a:pt x="13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8"/>
            <p:cNvSpPr/>
            <p:nvPr/>
          </p:nvSpPr>
          <p:spPr bwMode="auto">
            <a:xfrm>
              <a:off x="3555" y="1478"/>
              <a:ext cx="1339" cy="443"/>
            </a:xfrm>
            <a:custGeom>
              <a:avLst/>
              <a:gdLst>
                <a:gd name="T0" fmla="*/ 557 w 566"/>
                <a:gd name="T1" fmla="*/ 4 h 187"/>
                <a:gd name="T2" fmla="*/ 497 w 566"/>
                <a:gd name="T3" fmla="*/ 129 h 187"/>
                <a:gd name="T4" fmla="*/ 358 w 566"/>
                <a:gd name="T5" fmla="*/ 173 h 187"/>
                <a:gd name="T6" fmla="*/ 10 w 566"/>
                <a:gd name="T7" fmla="*/ 127 h 187"/>
                <a:gd name="T8" fmla="*/ 4 w 566"/>
                <a:gd name="T9" fmla="*/ 131 h 187"/>
                <a:gd name="T10" fmla="*/ 5 w 566"/>
                <a:gd name="T11" fmla="*/ 131 h 187"/>
                <a:gd name="T12" fmla="*/ 10 w 566"/>
                <a:gd name="T13" fmla="*/ 134 h 187"/>
                <a:gd name="T14" fmla="*/ 13 w 566"/>
                <a:gd name="T15" fmla="*/ 133 h 187"/>
                <a:gd name="T16" fmla="*/ 14 w 566"/>
                <a:gd name="T17" fmla="*/ 129 h 187"/>
                <a:gd name="T18" fmla="*/ 11 w 566"/>
                <a:gd name="T19" fmla="*/ 127 h 187"/>
                <a:gd name="T20" fmla="*/ 5 w 566"/>
                <a:gd name="T21" fmla="*/ 132 h 187"/>
                <a:gd name="T22" fmla="*/ 381 w 566"/>
                <a:gd name="T23" fmla="*/ 176 h 187"/>
                <a:gd name="T24" fmla="*/ 500 w 566"/>
                <a:gd name="T25" fmla="*/ 135 h 187"/>
                <a:gd name="T26" fmla="*/ 565 w 566"/>
                <a:gd name="T27" fmla="*/ 3 h 187"/>
                <a:gd name="T28" fmla="*/ 557 w 566"/>
                <a:gd name="T29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6" h="187">
                  <a:moveTo>
                    <a:pt x="557" y="4"/>
                  </a:moveTo>
                  <a:cubicBezTo>
                    <a:pt x="547" y="50"/>
                    <a:pt x="533" y="95"/>
                    <a:pt x="497" y="129"/>
                  </a:cubicBezTo>
                  <a:cubicBezTo>
                    <a:pt x="461" y="163"/>
                    <a:pt x="406" y="171"/>
                    <a:pt x="358" y="173"/>
                  </a:cubicBezTo>
                  <a:cubicBezTo>
                    <a:pt x="242" y="178"/>
                    <a:pt x="121" y="157"/>
                    <a:pt x="10" y="127"/>
                  </a:cubicBezTo>
                  <a:cubicBezTo>
                    <a:pt x="8" y="126"/>
                    <a:pt x="0" y="129"/>
                    <a:pt x="4" y="131"/>
                  </a:cubicBezTo>
                  <a:cubicBezTo>
                    <a:pt x="4" y="131"/>
                    <a:pt x="5" y="131"/>
                    <a:pt x="5" y="131"/>
                  </a:cubicBezTo>
                  <a:cubicBezTo>
                    <a:pt x="0" y="135"/>
                    <a:pt x="7" y="136"/>
                    <a:pt x="10" y="134"/>
                  </a:cubicBezTo>
                  <a:cubicBezTo>
                    <a:pt x="11" y="134"/>
                    <a:pt x="12" y="133"/>
                    <a:pt x="13" y="133"/>
                  </a:cubicBezTo>
                  <a:cubicBezTo>
                    <a:pt x="15" y="132"/>
                    <a:pt x="16" y="130"/>
                    <a:pt x="14" y="129"/>
                  </a:cubicBezTo>
                  <a:cubicBezTo>
                    <a:pt x="13" y="128"/>
                    <a:pt x="12" y="128"/>
                    <a:pt x="11" y="127"/>
                  </a:cubicBezTo>
                  <a:cubicBezTo>
                    <a:pt x="9" y="129"/>
                    <a:pt x="7" y="130"/>
                    <a:pt x="5" y="132"/>
                  </a:cubicBezTo>
                  <a:cubicBezTo>
                    <a:pt x="124" y="164"/>
                    <a:pt x="256" y="187"/>
                    <a:pt x="381" y="176"/>
                  </a:cubicBezTo>
                  <a:cubicBezTo>
                    <a:pt x="424" y="173"/>
                    <a:pt x="466" y="161"/>
                    <a:pt x="500" y="135"/>
                  </a:cubicBezTo>
                  <a:cubicBezTo>
                    <a:pt x="541" y="102"/>
                    <a:pt x="555" y="50"/>
                    <a:pt x="565" y="3"/>
                  </a:cubicBezTo>
                  <a:cubicBezTo>
                    <a:pt x="566" y="0"/>
                    <a:pt x="557" y="1"/>
                    <a:pt x="557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9"/>
            <p:cNvSpPr/>
            <p:nvPr/>
          </p:nvSpPr>
          <p:spPr bwMode="auto">
            <a:xfrm>
              <a:off x="3496" y="1679"/>
              <a:ext cx="142" cy="185"/>
            </a:xfrm>
            <a:custGeom>
              <a:avLst/>
              <a:gdLst>
                <a:gd name="T0" fmla="*/ 0 w 60"/>
                <a:gd name="T1" fmla="*/ 30 h 78"/>
                <a:gd name="T2" fmla="*/ 20 w 60"/>
                <a:gd name="T3" fmla="*/ 76 h 78"/>
                <a:gd name="T4" fmla="*/ 29 w 60"/>
                <a:gd name="T5" fmla="*/ 74 h 78"/>
                <a:gd name="T6" fmla="*/ 54 w 60"/>
                <a:gd name="T7" fmla="*/ 3 h 78"/>
                <a:gd name="T8" fmla="*/ 51 w 60"/>
                <a:gd name="T9" fmla="*/ 1 h 78"/>
                <a:gd name="T10" fmla="*/ 16 w 60"/>
                <a:gd name="T11" fmla="*/ 25 h 78"/>
                <a:gd name="T12" fmla="*/ 20 w 60"/>
                <a:gd name="T13" fmla="*/ 76 h 78"/>
                <a:gd name="T14" fmla="*/ 29 w 60"/>
                <a:gd name="T15" fmla="*/ 74 h 78"/>
                <a:gd name="T16" fmla="*/ 8 w 60"/>
                <a:gd name="T17" fmla="*/ 28 h 78"/>
                <a:gd name="T18" fmla="*/ 0 w 60"/>
                <a:gd name="T19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0" y="30"/>
                  </a:moveTo>
                  <a:cubicBezTo>
                    <a:pt x="5" y="46"/>
                    <a:pt x="12" y="61"/>
                    <a:pt x="20" y="76"/>
                  </a:cubicBezTo>
                  <a:cubicBezTo>
                    <a:pt x="23" y="75"/>
                    <a:pt x="26" y="74"/>
                    <a:pt x="29" y="74"/>
                  </a:cubicBezTo>
                  <a:cubicBezTo>
                    <a:pt x="12" y="44"/>
                    <a:pt x="18" y="15"/>
                    <a:pt x="54" y="3"/>
                  </a:cubicBezTo>
                  <a:cubicBezTo>
                    <a:pt x="60" y="1"/>
                    <a:pt x="54" y="0"/>
                    <a:pt x="51" y="1"/>
                  </a:cubicBezTo>
                  <a:cubicBezTo>
                    <a:pt x="37" y="6"/>
                    <a:pt x="24" y="13"/>
                    <a:pt x="16" y="25"/>
                  </a:cubicBezTo>
                  <a:cubicBezTo>
                    <a:pt x="5" y="41"/>
                    <a:pt x="12" y="61"/>
                    <a:pt x="20" y="76"/>
                  </a:cubicBezTo>
                  <a:cubicBezTo>
                    <a:pt x="21" y="78"/>
                    <a:pt x="29" y="75"/>
                    <a:pt x="29" y="74"/>
                  </a:cubicBezTo>
                  <a:cubicBezTo>
                    <a:pt x="21" y="59"/>
                    <a:pt x="13" y="44"/>
                    <a:pt x="8" y="28"/>
                  </a:cubicBezTo>
                  <a:cubicBezTo>
                    <a:pt x="8" y="26"/>
                    <a:pt x="0" y="28"/>
                    <a:pt x="0" y="30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0"/>
            <p:cNvSpPr/>
            <p:nvPr/>
          </p:nvSpPr>
          <p:spPr bwMode="auto">
            <a:xfrm>
              <a:off x="5313" y="1899"/>
              <a:ext cx="55" cy="74"/>
            </a:xfrm>
            <a:custGeom>
              <a:avLst/>
              <a:gdLst>
                <a:gd name="T0" fmla="*/ 2 w 23"/>
                <a:gd name="T1" fmla="*/ 7 h 31"/>
                <a:gd name="T2" fmla="*/ 13 w 23"/>
                <a:gd name="T3" fmla="*/ 28 h 31"/>
                <a:gd name="T4" fmla="*/ 21 w 23"/>
                <a:gd name="T5" fmla="*/ 24 h 31"/>
                <a:gd name="T6" fmla="*/ 9 w 23"/>
                <a:gd name="T7" fmla="*/ 3 h 31"/>
                <a:gd name="T8" fmla="*/ 2 w 23"/>
                <a:gd name="T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2" y="7"/>
                  </a:moveTo>
                  <a:cubicBezTo>
                    <a:pt x="5" y="14"/>
                    <a:pt x="9" y="21"/>
                    <a:pt x="13" y="28"/>
                  </a:cubicBezTo>
                  <a:cubicBezTo>
                    <a:pt x="15" y="31"/>
                    <a:pt x="23" y="28"/>
                    <a:pt x="21" y="24"/>
                  </a:cubicBezTo>
                  <a:cubicBezTo>
                    <a:pt x="17" y="17"/>
                    <a:pt x="13" y="10"/>
                    <a:pt x="9" y="3"/>
                  </a:cubicBezTo>
                  <a:cubicBezTo>
                    <a:pt x="8" y="0"/>
                    <a:pt x="0" y="3"/>
                    <a:pt x="2" y="7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1"/>
            <p:cNvSpPr/>
            <p:nvPr/>
          </p:nvSpPr>
          <p:spPr bwMode="auto">
            <a:xfrm>
              <a:off x="5183" y="1573"/>
              <a:ext cx="213" cy="125"/>
            </a:xfrm>
            <a:custGeom>
              <a:avLst/>
              <a:gdLst>
                <a:gd name="T0" fmla="*/ 9 w 90"/>
                <a:gd name="T1" fmla="*/ 49 h 53"/>
                <a:gd name="T2" fmla="*/ 57 w 90"/>
                <a:gd name="T3" fmla="*/ 6 h 53"/>
                <a:gd name="T4" fmla="*/ 74 w 90"/>
                <a:gd name="T5" fmla="*/ 25 h 53"/>
                <a:gd name="T6" fmla="*/ 51 w 90"/>
                <a:gd name="T7" fmla="*/ 45 h 53"/>
                <a:gd name="T8" fmla="*/ 56 w 90"/>
                <a:gd name="T9" fmla="*/ 47 h 53"/>
                <a:gd name="T10" fmla="*/ 84 w 90"/>
                <a:gd name="T11" fmla="*/ 20 h 53"/>
                <a:gd name="T12" fmla="*/ 69 w 90"/>
                <a:gd name="T13" fmla="*/ 1 h 53"/>
                <a:gd name="T14" fmla="*/ 1 w 90"/>
                <a:gd name="T15" fmla="*/ 50 h 53"/>
                <a:gd name="T16" fmla="*/ 9 w 90"/>
                <a:gd name="T1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3">
                  <a:moveTo>
                    <a:pt x="9" y="49"/>
                  </a:moveTo>
                  <a:cubicBezTo>
                    <a:pt x="14" y="29"/>
                    <a:pt x="37" y="11"/>
                    <a:pt x="57" y="6"/>
                  </a:cubicBezTo>
                  <a:cubicBezTo>
                    <a:pt x="73" y="2"/>
                    <a:pt x="82" y="13"/>
                    <a:pt x="74" y="25"/>
                  </a:cubicBezTo>
                  <a:cubicBezTo>
                    <a:pt x="69" y="33"/>
                    <a:pt x="60" y="40"/>
                    <a:pt x="51" y="45"/>
                  </a:cubicBezTo>
                  <a:cubicBezTo>
                    <a:pt x="46" y="47"/>
                    <a:pt x="53" y="48"/>
                    <a:pt x="56" y="47"/>
                  </a:cubicBezTo>
                  <a:cubicBezTo>
                    <a:pt x="68" y="41"/>
                    <a:pt x="78" y="31"/>
                    <a:pt x="84" y="20"/>
                  </a:cubicBezTo>
                  <a:cubicBezTo>
                    <a:pt x="90" y="9"/>
                    <a:pt x="80" y="1"/>
                    <a:pt x="69" y="1"/>
                  </a:cubicBezTo>
                  <a:cubicBezTo>
                    <a:pt x="42" y="0"/>
                    <a:pt x="7" y="25"/>
                    <a:pt x="1" y="50"/>
                  </a:cubicBezTo>
                  <a:cubicBezTo>
                    <a:pt x="0" y="53"/>
                    <a:pt x="9" y="51"/>
                    <a:pt x="9" y="49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2"/>
            <p:cNvSpPr/>
            <p:nvPr/>
          </p:nvSpPr>
          <p:spPr bwMode="auto">
            <a:xfrm>
              <a:off x="5218" y="1708"/>
              <a:ext cx="138" cy="267"/>
            </a:xfrm>
            <a:custGeom>
              <a:avLst/>
              <a:gdLst>
                <a:gd name="T0" fmla="*/ 1 w 58"/>
                <a:gd name="T1" fmla="*/ 4 h 113"/>
                <a:gd name="T2" fmla="*/ 49 w 58"/>
                <a:gd name="T3" fmla="*/ 112 h 113"/>
                <a:gd name="T4" fmla="*/ 57 w 58"/>
                <a:gd name="T5" fmla="*/ 109 h 113"/>
                <a:gd name="T6" fmla="*/ 9 w 58"/>
                <a:gd name="T7" fmla="*/ 2 h 113"/>
                <a:gd name="T8" fmla="*/ 1 w 58"/>
                <a:gd name="T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3">
                  <a:moveTo>
                    <a:pt x="1" y="4"/>
                  </a:moveTo>
                  <a:cubicBezTo>
                    <a:pt x="20" y="38"/>
                    <a:pt x="31" y="76"/>
                    <a:pt x="49" y="112"/>
                  </a:cubicBezTo>
                  <a:cubicBezTo>
                    <a:pt x="50" y="113"/>
                    <a:pt x="58" y="111"/>
                    <a:pt x="57" y="109"/>
                  </a:cubicBezTo>
                  <a:cubicBezTo>
                    <a:pt x="39" y="74"/>
                    <a:pt x="29" y="36"/>
                    <a:pt x="9" y="2"/>
                  </a:cubicBezTo>
                  <a:cubicBezTo>
                    <a:pt x="8" y="0"/>
                    <a:pt x="0" y="2"/>
                    <a:pt x="1" y="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3"/>
            <p:cNvSpPr/>
            <p:nvPr/>
          </p:nvSpPr>
          <p:spPr bwMode="auto">
            <a:xfrm>
              <a:off x="5465" y="1608"/>
              <a:ext cx="156" cy="126"/>
            </a:xfrm>
            <a:custGeom>
              <a:avLst/>
              <a:gdLst>
                <a:gd name="T0" fmla="*/ 9 w 66"/>
                <a:gd name="T1" fmla="*/ 48 h 53"/>
                <a:gd name="T2" fmla="*/ 31 w 66"/>
                <a:gd name="T3" fmla="*/ 22 h 53"/>
                <a:gd name="T4" fmla="*/ 59 w 66"/>
                <a:gd name="T5" fmla="*/ 6 h 53"/>
                <a:gd name="T6" fmla="*/ 60 w 66"/>
                <a:gd name="T7" fmla="*/ 0 h 53"/>
                <a:gd name="T8" fmla="*/ 25 w 66"/>
                <a:gd name="T9" fmla="*/ 18 h 53"/>
                <a:gd name="T10" fmla="*/ 0 w 66"/>
                <a:gd name="T11" fmla="*/ 48 h 53"/>
                <a:gd name="T12" fmla="*/ 9 w 66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3">
                  <a:moveTo>
                    <a:pt x="9" y="48"/>
                  </a:moveTo>
                  <a:cubicBezTo>
                    <a:pt x="10" y="38"/>
                    <a:pt x="23" y="28"/>
                    <a:pt x="31" y="22"/>
                  </a:cubicBezTo>
                  <a:cubicBezTo>
                    <a:pt x="38" y="16"/>
                    <a:pt x="50" y="6"/>
                    <a:pt x="59" y="6"/>
                  </a:cubicBezTo>
                  <a:cubicBezTo>
                    <a:pt x="64" y="5"/>
                    <a:pt x="66" y="0"/>
                    <a:pt x="60" y="0"/>
                  </a:cubicBezTo>
                  <a:cubicBezTo>
                    <a:pt x="47" y="1"/>
                    <a:pt x="35" y="11"/>
                    <a:pt x="25" y="18"/>
                  </a:cubicBezTo>
                  <a:cubicBezTo>
                    <a:pt x="16" y="25"/>
                    <a:pt x="1" y="36"/>
                    <a:pt x="0" y="48"/>
                  </a:cubicBezTo>
                  <a:cubicBezTo>
                    <a:pt x="0" y="53"/>
                    <a:pt x="8" y="51"/>
                    <a:pt x="9" y="48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4"/>
            <p:cNvSpPr/>
            <p:nvPr/>
          </p:nvSpPr>
          <p:spPr bwMode="auto">
            <a:xfrm>
              <a:off x="5467" y="1599"/>
              <a:ext cx="270" cy="189"/>
            </a:xfrm>
            <a:custGeom>
              <a:avLst/>
              <a:gdLst>
                <a:gd name="T0" fmla="*/ 11 w 114"/>
                <a:gd name="T1" fmla="*/ 77 h 80"/>
                <a:gd name="T2" fmla="*/ 110 w 114"/>
                <a:gd name="T3" fmla="*/ 5 h 80"/>
                <a:gd name="T4" fmla="*/ 104 w 114"/>
                <a:gd name="T5" fmla="*/ 2 h 80"/>
                <a:gd name="T6" fmla="*/ 4 w 114"/>
                <a:gd name="T7" fmla="*/ 75 h 80"/>
                <a:gd name="T8" fmla="*/ 11 w 114"/>
                <a:gd name="T9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0">
                  <a:moveTo>
                    <a:pt x="11" y="77"/>
                  </a:moveTo>
                  <a:cubicBezTo>
                    <a:pt x="41" y="50"/>
                    <a:pt x="75" y="27"/>
                    <a:pt x="110" y="5"/>
                  </a:cubicBezTo>
                  <a:cubicBezTo>
                    <a:pt x="114" y="2"/>
                    <a:pt x="107" y="0"/>
                    <a:pt x="104" y="2"/>
                  </a:cubicBezTo>
                  <a:cubicBezTo>
                    <a:pt x="69" y="24"/>
                    <a:pt x="34" y="47"/>
                    <a:pt x="4" y="75"/>
                  </a:cubicBezTo>
                  <a:cubicBezTo>
                    <a:pt x="0" y="79"/>
                    <a:pt x="8" y="80"/>
                    <a:pt x="11" y="77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5"/>
            <p:cNvSpPr/>
            <p:nvPr/>
          </p:nvSpPr>
          <p:spPr bwMode="auto">
            <a:xfrm>
              <a:off x="5751" y="1374"/>
              <a:ext cx="113" cy="227"/>
            </a:xfrm>
            <a:custGeom>
              <a:avLst/>
              <a:gdLst>
                <a:gd name="T0" fmla="*/ 1 w 48"/>
                <a:gd name="T1" fmla="*/ 6 h 96"/>
                <a:gd name="T2" fmla="*/ 38 w 48"/>
                <a:gd name="T3" fmla="*/ 93 h 96"/>
                <a:gd name="T4" fmla="*/ 46 w 48"/>
                <a:gd name="T5" fmla="*/ 90 h 96"/>
                <a:gd name="T6" fmla="*/ 10 w 48"/>
                <a:gd name="T7" fmla="*/ 3 h 96"/>
                <a:gd name="T8" fmla="*/ 1 w 48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" y="6"/>
                  </a:moveTo>
                  <a:cubicBezTo>
                    <a:pt x="9" y="36"/>
                    <a:pt x="26" y="63"/>
                    <a:pt x="38" y="93"/>
                  </a:cubicBezTo>
                  <a:cubicBezTo>
                    <a:pt x="39" y="96"/>
                    <a:pt x="48" y="93"/>
                    <a:pt x="46" y="90"/>
                  </a:cubicBezTo>
                  <a:cubicBezTo>
                    <a:pt x="34" y="61"/>
                    <a:pt x="17" y="34"/>
                    <a:pt x="10" y="3"/>
                  </a:cubicBezTo>
                  <a:cubicBezTo>
                    <a:pt x="9" y="0"/>
                    <a:pt x="0" y="2"/>
                    <a:pt x="1" y="6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6"/>
            <p:cNvSpPr/>
            <p:nvPr/>
          </p:nvSpPr>
          <p:spPr bwMode="auto">
            <a:xfrm>
              <a:off x="5737" y="1260"/>
              <a:ext cx="260" cy="346"/>
            </a:xfrm>
            <a:custGeom>
              <a:avLst/>
              <a:gdLst>
                <a:gd name="T0" fmla="*/ 12 w 110"/>
                <a:gd name="T1" fmla="*/ 44 h 146"/>
                <a:gd name="T2" fmla="*/ 16 w 110"/>
                <a:gd name="T3" fmla="*/ 19 h 146"/>
                <a:gd name="T4" fmla="*/ 39 w 110"/>
                <a:gd name="T5" fmla="*/ 14 h 146"/>
                <a:gd name="T6" fmla="*/ 39 w 110"/>
                <a:gd name="T7" fmla="*/ 31 h 146"/>
                <a:gd name="T8" fmla="*/ 38 w 110"/>
                <a:gd name="T9" fmla="*/ 81 h 146"/>
                <a:gd name="T10" fmla="*/ 77 w 110"/>
                <a:gd name="T11" fmla="*/ 104 h 146"/>
                <a:gd name="T12" fmla="*/ 51 w 110"/>
                <a:gd name="T13" fmla="*/ 143 h 146"/>
                <a:gd name="T14" fmla="*/ 60 w 110"/>
                <a:gd name="T15" fmla="*/ 142 h 146"/>
                <a:gd name="T16" fmla="*/ 82 w 110"/>
                <a:gd name="T17" fmla="*/ 100 h 146"/>
                <a:gd name="T18" fmla="*/ 51 w 110"/>
                <a:gd name="T19" fmla="*/ 83 h 146"/>
                <a:gd name="T20" fmla="*/ 45 w 110"/>
                <a:gd name="T21" fmla="*/ 43 h 146"/>
                <a:gd name="T22" fmla="*/ 30 w 110"/>
                <a:gd name="T23" fmla="*/ 3 h 146"/>
                <a:gd name="T24" fmla="*/ 3 w 110"/>
                <a:gd name="T25" fmla="*/ 47 h 146"/>
                <a:gd name="T26" fmla="*/ 12 w 110"/>
                <a:gd name="T2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46">
                  <a:moveTo>
                    <a:pt x="12" y="44"/>
                  </a:moveTo>
                  <a:cubicBezTo>
                    <a:pt x="10" y="35"/>
                    <a:pt x="12" y="27"/>
                    <a:pt x="16" y="19"/>
                  </a:cubicBezTo>
                  <a:cubicBezTo>
                    <a:pt x="20" y="10"/>
                    <a:pt x="33" y="3"/>
                    <a:pt x="39" y="14"/>
                  </a:cubicBezTo>
                  <a:cubicBezTo>
                    <a:pt x="41" y="19"/>
                    <a:pt x="40" y="26"/>
                    <a:pt x="39" y="31"/>
                  </a:cubicBezTo>
                  <a:cubicBezTo>
                    <a:pt x="37" y="48"/>
                    <a:pt x="29" y="65"/>
                    <a:pt x="38" y="81"/>
                  </a:cubicBezTo>
                  <a:cubicBezTo>
                    <a:pt x="45" y="93"/>
                    <a:pt x="66" y="97"/>
                    <a:pt x="77" y="104"/>
                  </a:cubicBezTo>
                  <a:cubicBezTo>
                    <a:pt x="97" y="118"/>
                    <a:pt x="54" y="129"/>
                    <a:pt x="51" y="143"/>
                  </a:cubicBezTo>
                  <a:cubicBezTo>
                    <a:pt x="51" y="146"/>
                    <a:pt x="59" y="145"/>
                    <a:pt x="60" y="142"/>
                  </a:cubicBezTo>
                  <a:cubicBezTo>
                    <a:pt x="62" y="127"/>
                    <a:pt x="110" y="120"/>
                    <a:pt x="82" y="100"/>
                  </a:cubicBezTo>
                  <a:cubicBezTo>
                    <a:pt x="73" y="93"/>
                    <a:pt x="61" y="89"/>
                    <a:pt x="51" y="83"/>
                  </a:cubicBezTo>
                  <a:cubicBezTo>
                    <a:pt x="38" y="73"/>
                    <a:pt x="43" y="56"/>
                    <a:pt x="45" y="43"/>
                  </a:cubicBezTo>
                  <a:cubicBezTo>
                    <a:pt x="48" y="31"/>
                    <a:pt x="55" y="0"/>
                    <a:pt x="30" y="3"/>
                  </a:cubicBezTo>
                  <a:cubicBezTo>
                    <a:pt x="9" y="6"/>
                    <a:pt x="0" y="29"/>
                    <a:pt x="3" y="47"/>
                  </a:cubicBezTo>
                  <a:cubicBezTo>
                    <a:pt x="4" y="49"/>
                    <a:pt x="12" y="47"/>
                    <a:pt x="12" y="44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07"/>
            <p:cNvSpPr/>
            <p:nvPr/>
          </p:nvSpPr>
          <p:spPr bwMode="auto">
            <a:xfrm>
              <a:off x="1688" y="2056"/>
              <a:ext cx="331" cy="158"/>
            </a:xfrm>
            <a:custGeom>
              <a:avLst/>
              <a:gdLst>
                <a:gd name="T0" fmla="*/ 45 w 140"/>
                <a:gd name="T1" fmla="*/ 2 h 67"/>
                <a:gd name="T2" fmla="*/ 30 w 140"/>
                <a:gd name="T3" fmla="*/ 52 h 67"/>
                <a:gd name="T4" fmla="*/ 103 w 140"/>
                <a:gd name="T5" fmla="*/ 34 h 67"/>
                <a:gd name="T6" fmla="*/ 96 w 140"/>
                <a:gd name="T7" fmla="*/ 35 h 67"/>
                <a:gd name="T8" fmla="*/ 137 w 140"/>
                <a:gd name="T9" fmla="*/ 29 h 67"/>
                <a:gd name="T10" fmla="*/ 99 w 140"/>
                <a:gd name="T11" fmla="*/ 34 h 67"/>
                <a:gd name="T12" fmla="*/ 108 w 140"/>
                <a:gd name="T13" fmla="*/ 33 h 67"/>
                <a:gd name="T14" fmla="*/ 129 w 140"/>
                <a:gd name="T15" fmla="*/ 27 h 67"/>
                <a:gd name="T16" fmla="*/ 104 w 140"/>
                <a:gd name="T17" fmla="*/ 32 h 67"/>
                <a:gd name="T18" fmla="*/ 97 w 140"/>
                <a:gd name="T19" fmla="*/ 33 h 67"/>
                <a:gd name="T20" fmla="*/ 27 w 140"/>
                <a:gd name="T21" fmla="*/ 37 h 67"/>
                <a:gd name="T22" fmla="*/ 51 w 140"/>
                <a:gd name="T23" fmla="*/ 2 h 67"/>
                <a:gd name="T24" fmla="*/ 45 w 140"/>
                <a:gd name="T2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7">
                  <a:moveTo>
                    <a:pt x="45" y="2"/>
                  </a:moveTo>
                  <a:cubicBezTo>
                    <a:pt x="30" y="11"/>
                    <a:pt x="0" y="39"/>
                    <a:pt x="30" y="52"/>
                  </a:cubicBezTo>
                  <a:cubicBezTo>
                    <a:pt x="58" y="65"/>
                    <a:pt x="81" y="50"/>
                    <a:pt x="103" y="34"/>
                  </a:cubicBezTo>
                  <a:cubicBezTo>
                    <a:pt x="101" y="34"/>
                    <a:pt x="98" y="34"/>
                    <a:pt x="96" y="35"/>
                  </a:cubicBezTo>
                  <a:cubicBezTo>
                    <a:pt x="107" y="47"/>
                    <a:pt x="136" y="51"/>
                    <a:pt x="137" y="29"/>
                  </a:cubicBezTo>
                  <a:cubicBezTo>
                    <a:pt x="140" y="3"/>
                    <a:pt x="106" y="24"/>
                    <a:pt x="99" y="34"/>
                  </a:cubicBezTo>
                  <a:cubicBezTo>
                    <a:pt x="99" y="35"/>
                    <a:pt x="106" y="35"/>
                    <a:pt x="108" y="33"/>
                  </a:cubicBezTo>
                  <a:cubicBezTo>
                    <a:pt x="111" y="28"/>
                    <a:pt x="127" y="13"/>
                    <a:pt x="129" y="27"/>
                  </a:cubicBezTo>
                  <a:cubicBezTo>
                    <a:pt x="132" y="43"/>
                    <a:pt x="111" y="41"/>
                    <a:pt x="104" y="32"/>
                  </a:cubicBezTo>
                  <a:cubicBezTo>
                    <a:pt x="103" y="31"/>
                    <a:pt x="98" y="32"/>
                    <a:pt x="97" y="33"/>
                  </a:cubicBezTo>
                  <a:cubicBezTo>
                    <a:pt x="77" y="48"/>
                    <a:pt x="42" y="67"/>
                    <a:pt x="27" y="37"/>
                  </a:cubicBezTo>
                  <a:cubicBezTo>
                    <a:pt x="19" y="23"/>
                    <a:pt x="41" y="9"/>
                    <a:pt x="51" y="2"/>
                  </a:cubicBezTo>
                  <a:cubicBezTo>
                    <a:pt x="55" y="0"/>
                    <a:pt x="47" y="1"/>
                    <a:pt x="45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08"/>
            <p:cNvSpPr/>
            <p:nvPr/>
          </p:nvSpPr>
          <p:spPr bwMode="auto">
            <a:xfrm>
              <a:off x="2005" y="2058"/>
              <a:ext cx="142" cy="90"/>
            </a:xfrm>
            <a:custGeom>
              <a:avLst/>
              <a:gdLst>
                <a:gd name="T0" fmla="*/ 17 w 60"/>
                <a:gd name="T1" fmla="*/ 2 h 38"/>
                <a:gd name="T2" fmla="*/ 19 w 60"/>
                <a:gd name="T3" fmla="*/ 27 h 38"/>
                <a:gd name="T4" fmla="*/ 38 w 60"/>
                <a:gd name="T5" fmla="*/ 23 h 38"/>
                <a:gd name="T6" fmla="*/ 45 w 60"/>
                <a:gd name="T7" fmla="*/ 31 h 38"/>
                <a:gd name="T8" fmla="*/ 51 w 60"/>
                <a:gd name="T9" fmla="*/ 37 h 38"/>
                <a:gd name="T10" fmla="*/ 58 w 60"/>
                <a:gd name="T11" fmla="*/ 34 h 38"/>
                <a:gd name="T12" fmla="*/ 51 w 60"/>
                <a:gd name="T13" fmla="*/ 21 h 38"/>
                <a:gd name="T14" fmla="*/ 51 w 60"/>
                <a:gd name="T15" fmla="*/ 21 h 38"/>
                <a:gd name="T16" fmla="*/ 26 w 60"/>
                <a:gd name="T17" fmla="*/ 24 h 38"/>
                <a:gd name="T18" fmla="*/ 26 w 60"/>
                <a:gd name="T19" fmla="*/ 0 h 38"/>
                <a:gd name="T20" fmla="*/ 17 w 60"/>
                <a:gd name="T2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8">
                  <a:moveTo>
                    <a:pt x="17" y="2"/>
                  </a:moveTo>
                  <a:cubicBezTo>
                    <a:pt x="11" y="9"/>
                    <a:pt x="0" y="29"/>
                    <a:pt x="19" y="27"/>
                  </a:cubicBezTo>
                  <a:cubicBezTo>
                    <a:pt x="26" y="27"/>
                    <a:pt x="32" y="26"/>
                    <a:pt x="38" y="23"/>
                  </a:cubicBezTo>
                  <a:cubicBezTo>
                    <a:pt x="44" y="20"/>
                    <a:pt x="44" y="28"/>
                    <a:pt x="45" y="31"/>
                  </a:cubicBezTo>
                  <a:cubicBezTo>
                    <a:pt x="46" y="34"/>
                    <a:pt x="48" y="37"/>
                    <a:pt x="51" y="37"/>
                  </a:cubicBezTo>
                  <a:cubicBezTo>
                    <a:pt x="53" y="38"/>
                    <a:pt x="60" y="35"/>
                    <a:pt x="58" y="34"/>
                  </a:cubicBezTo>
                  <a:cubicBezTo>
                    <a:pt x="54" y="33"/>
                    <a:pt x="52" y="25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1" y="18"/>
                    <a:pt x="35" y="23"/>
                    <a:pt x="26" y="24"/>
                  </a:cubicBezTo>
                  <a:cubicBezTo>
                    <a:pt x="8" y="27"/>
                    <a:pt x="21" y="6"/>
                    <a:pt x="26" y="0"/>
                  </a:cubicBezTo>
                  <a:cubicBezTo>
                    <a:pt x="26" y="0"/>
                    <a:pt x="19" y="0"/>
                    <a:pt x="17" y="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9"/>
            <p:cNvSpPr/>
            <p:nvPr/>
          </p:nvSpPr>
          <p:spPr bwMode="auto">
            <a:xfrm>
              <a:off x="2152" y="2056"/>
              <a:ext cx="144" cy="125"/>
            </a:xfrm>
            <a:custGeom>
              <a:avLst/>
              <a:gdLst>
                <a:gd name="T0" fmla="*/ 55 w 61"/>
                <a:gd name="T1" fmla="*/ 1 h 53"/>
                <a:gd name="T2" fmla="*/ 29 w 61"/>
                <a:gd name="T3" fmla="*/ 24 h 53"/>
                <a:gd name="T4" fmla="*/ 31 w 61"/>
                <a:gd name="T5" fmla="*/ 37 h 53"/>
                <a:gd name="T6" fmla="*/ 9 w 61"/>
                <a:gd name="T7" fmla="*/ 49 h 53"/>
                <a:gd name="T8" fmla="*/ 6 w 61"/>
                <a:gd name="T9" fmla="*/ 52 h 53"/>
                <a:gd name="T10" fmla="*/ 38 w 61"/>
                <a:gd name="T11" fmla="*/ 39 h 53"/>
                <a:gd name="T12" fmla="*/ 38 w 61"/>
                <a:gd name="T13" fmla="*/ 29 h 53"/>
                <a:gd name="T14" fmla="*/ 56 w 61"/>
                <a:gd name="T15" fmla="*/ 3 h 53"/>
                <a:gd name="T16" fmla="*/ 55 w 61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55" y="1"/>
                  </a:moveTo>
                  <a:cubicBezTo>
                    <a:pt x="41" y="5"/>
                    <a:pt x="34" y="11"/>
                    <a:pt x="29" y="24"/>
                  </a:cubicBezTo>
                  <a:cubicBezTo>
                    <a:pt x="28" y="28"/>
                    <a:pt x="31" y="33"/>
                    <a:pt x="31" y="37"/>
                  </a:cubicBezTo>
                  <a:cubicBezTo>
                    <a:pt x="32" y="45"/>
                    <a:pt x="15" y="49"/>
                    <a:pt x="9" y="49"/>
                  </a:cubicBezTo>
                  <a:cubicBezTo>
                    <a:pt x="7" y="49"/>
                    <a:pt x="0" y="53"/>
                    <a:pt x="6" y="52"/>
                  </a:cubicBezTo>
                  <a:cubicBezTo>
                    <a:pt x="18" y="52"/>
                    <a:pt x="31" y="48"/>
                    <a:pt x="38" y="39"/>
                  </a:cubicBezTo>
                  <a:cubicBezTo>
                    <a:pt x="41" y="35"/>
                    <a:pt x="39" y="32"/>
                    <a:pt x="38" y="29"/>
                  </a:cubicBezTo>
                  <a:cubicBezTo>
                    <a:pt x="35" y="17"/>
                    <a:pt x="45" y="6"/>
                    <a:pt x="56" y="3"/>
                  </a:cubicBezTo>
                  <a:cubicBezTo>
                    <a:pt x="61" y="2"/>
                    <a:pt x="60" y="0"/>
                    <a:pt x="55" y="1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10"/>
            <p:cNvSpPr/>
            <p:nvPr/>
          </p:nvSpPr>
          <p:spPr bwMode="auto">
            <a:xfrm>
              <a:off x="2348" y="1954"/>
              <a:ext cx="135" cy="225"/>
            </a:xfrm>
            <a:custGeom>
              <a:avLst/>
              <a:gdLst>
                <a:gd name="T0" fmla="*/ 9 w 57"/>
                <a:gd name="T1" fmla="*/ 3 h 95"/>
                <a:gd name="T2" fmla="*/ 0 w 57"/>
                <a:gd name="T3" fmla="*/ 45 h 95"/>
                <a:gd name="T4" fmla="*/ 10 w 57"/>
                <a:gd name="T5" fmla="*/ 83 h 95"/>
                <a:gd name="T6" fmla="*/ 51 w 57"/>
                <a:gd name="T7" fmla="*/ 65 h 95"/>
                <a:gd name="T8" fmla="*/ 42 w 57"/>
                <a:gd name="T9" fmla="*/ 67 h 95"/>
                <a:gd name="T10" fmla="*/ 15 w 57"/>
                <a:gd name="T11" fmla="*/ 77 h 95"/>
                <a:gd name="T12" fmla="*/ 9 w 57"/>
                <a:gd name="T13" fmla="*/ 54 h 95"/>
                <a:gd name="T14" fmla="*/ 17 w 57"/>
                <a:gd name="T15" fmla="*/ 4 h 95"/>
                <a:gd name="T16" fmla="*/ 9 w 57"/>
                <a:gd name="T1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5">
                  <a:moveTo>
                    <a:pt x="9" y="3"/>
                  </a:moveTo>
                  <a:cubicBezTo>
                    <a:pt x="1" y="15"/>
                    <a:pt x="0" y="31"/>
                    <a:pt x="0" y="45"/>
                  </a:cubicBezTo>
                  <a:cubicBezTo>
                    <a:pt x="0" y="57"/>
                    <a:pt x="0" y="74"/>
                    <a:pt x="10" y="83"/>
                  </a:cubicBezTo>
                  <a:cubicBezTo>
                    <a:pt x="23" y="95"/>
                    <a:pt x="57" y="85"/>
                    <a:pt x="51" y="65"/>
                  </a:cubicBezTo>
                  <a:cubicBezTo>
                    <a:pt x="49" y="61"/>
                    <a:pt x="41" y="64"/>
                    <a:pt x="42" y="67"/>
                  </a:cubicBezTo>
                  <a:cubicBezTo>
                    <a:pt x="47" y="83"/>
                    <a:pt x="25" y="86"/>
                    <a:pt x="15" y="77"/>
                  </a:cubicBezTo>
                  <a:cubicBezTo>
                    <a:pt x="10" y="72"/>
                    <a:pt x="10" y="61"/>
                    <a:pt x="9" y="54"/>
                  </a:cubicBezTo>
                  <a:cubicBezTo>
                    <a:pt x="7" y="38"/>
                    <a:pt x="7" y="17"/>
                    <a:pt x="17" y="4"/>
                  </a:cubicBezTo>
                  <a:cubicBezTo>
                    <a:pt x="20" y="0"/>
                    <a:pt x="11" y="0"/>
                    <a:pt x="9" y="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11"/>
            <p:cNvSpPr/>
            <p:nvPr/>
          </p:nvSpPr>
          <p:spPr bwMode="auto">
            <a:xfrm>
              <a:off x="2282" y="2023"/>
              <a:ext cx="154" cy="33"/>
            </a:xfrm>
            <a:custGeom>
              <a:avLst/>
              <a:gdLst>
                <a:gd name="T0" fmla="*/ 10 w 65"/>
                <a:gd name="T1" fmla="*/ 13 h 14"/>
                <a:gd name="T2" fmla="*/ 60 w 65"/>
                <a:gd name="T3" fmla="*/ 4 h 14"/>
                <a:gd name="T4" fmla="*/ 59 w 65"/>
                <a:gd name="T5" fmla="*/ 1 h 14"/>
                <a:gd name="T6" fmla="*/ 5 w 65"/>
                <a:gd name="T7" fmla="*/ 12 h 14"/>
                <a:gd name="T8" fmla="*/ 10 w 6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4">
                  <a:moveTo>
                    <a:pt x="10" y="13"/>
                  </a:moveTo>
                  <a:cubicBezTo>
                    <a:pt x="26" y="7"/>
                    <a:pt x="44" y="7"/>
                    <a:pt x="60" y="4"/>
                  </a:cubicBezTo>
                  <a:cubicBezTo>
                    <a:pt x="65" y="3"/>
                    <a:pt x="64" y="0"/>
                    <a:pt x="59" y="1"/>
                  </a:cubicBezTo>
                  <a:cubicBezTo>
                    <a:pt x="41" y="5"/>
                    <a:pt x="22" y="5"/>
                    <a:pt x="5" y="12"/>
                  </a:cubicBezTo>
                  <a:cubicBezTo>
                    <a:pt x="0" y="14"/>
                    <a:pt x="8" y="14"/>
                    <a:pt x="10" y="13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2"/>
            <p:cNvSpPr/>
            <p:nvPr/>
          </p:nvSpPr>
          <p:spPr bwMode="auto">
            <a:xfrm>
              <a:off x="2481" y="2151"/>
              <a:ext cx="30" cy="30"/>
            </a:xfrm>
            <a:custGeom>
              <a:avLst/>
              <a:gdLst>
                <a:gd name="T0" fmla="*/ 8 w 13"/>
                <a:gd name="T1" fmla="*/ 12 h 13"/>
                <a:gd name="T2" fmla="*/ 12 w 13"/>
                <a:gd name="T3" fmla="*/ 7 h 13"/>
                <a:gd name="T4" fmla="*/ 13 w 13"/>
                <a:gd name="T5" fmla="*/ 3 h 13"/>
                <a:gd name="T6" fmla="*/ 5 w 13"/>
                <a:gd name="T7" fmla="*/ 4 h 13"/>
                <a:gd name="T8" fmla="*/ 4 w 13"/>
                <a:gd name="T9" fmla="*/ 7 h 13"/>
                <a:gd name="T10" fmla="*/ 2 w 13"/>
                <a:gd name="T11" fmla="*/ 10 h 13"/>
                <a:gd name="T12" fmla="*/ 2 w 13"/>
                <a:gd name="T13" fmla="*/ 13 h 13"/>
                <a:gd name="T14" fmla="*/ 8 w 13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3" y="3"/>
                  </a:cubicBezTo>
                  <a:cubicBezTo>
                    <a:pt x="13" y="0"/>
                    <a:pt x="5" y="2"/>
                    <a:pt x="5" y="4"/>
                  </a:cubicBezTo>
                  <a:cubicBezTo>
                    <a:pt x="5" y="5"/>
                    <a:pt x="5" y="7"/>
                    <a:pt x="4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7" y="13"/>
                    <a:pt x="8" y="12"/>
                  </a:cubicBezTo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4151" y="1767016"/>
            <a:ext cx="7747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图片 1" descr="微信图片_20200630144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3" name="Rectangle 30">
            <a:extLst>
              <a:ext uri="{FF2B5EF4-FFF2-40B4-BE49-F238E27FC236}">
                <a16:creationId xmlns:a16="http://schemas.microsoft.com/office/drawing/2014/main" id="{8DD0F31D-88BD-4809-AF35-9A92547B9571}"/>
              </a:ext>
            </a:extLst>
          </p:cNvPr>
          <p:cNvSpPr/>
          <p:nvPr/>
        </p:nvSpPr>
        <p:spPr>
          <a:xfrm>
            <a:off x="3681413" y="2357903"/>
            <a:ext cx="5408612" cy="830997"/>
          </a:xfrm>
          <a:prstGeom prst="rect">
            <a:avLst/>
          </a:prstGeom>
          <a:noFill/>
          <a:ln w="9525"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480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en-US" altLang="zh-CN" sz="480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  </a:t>
            </a:r>
            <a:r>
              <a:rPr lang="en-US" altLang="en-US" sz="480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基本不等式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190"/>
            <a:ext cx="3554276" cy="640135"/>
          </a:xfrm>
          <a:prstGeom prst="rect">
            <a:avLst/>
          </a:prstGeom>
        </p:spPr>
      </p:pic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62351E6-A869-4BF3-AB4B-ECFD0C7A7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48519"/>
              </p:ext>
            </p:extLst>
          </p:nvPr>
        </p:nvGraphicFramePr>
        <p:xfrm>
          <a:off x="827221" y="1931291"/>
          <a:ext cx="10869613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9" imgW="10386949" imgH="1796452" progId="Word.Document.8">
                  <p:embed/>
                </p:oleObj>
              </mc:Choice>
              <mc:Fallback>
                <p:oleObj name="Document" r:id="rId9" imgW="10386949" imgH="1796452" progId="Word.Document.8">
                  <p:embed/>
                  <p:pic>
                    <p:nvPicPr>
                      <p:cNvPr id="12290" name="Object 4">
                        <a:extLst>
                          <a:ext uri="{FF2B5EF4-FFF2-40B4-BE49-F238E27FC236}">
                            <a16:creationId xmlns:a16="http://schemas.microsoft.com/office/drawing/2014/main" id="{D087349E-0800-45D8-8FDC-DBB4AEE3A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21" y="1931291"/>
                        <a:ext cx="10869613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5">
            <a:extLst>
              <a:ext uri="{FF2B5EF4-FFF2-40B4-BE49-F238E27FC236}">
                <a16:creationId xmlns:a16="http://schemas.microsoft.com/office/drawing/2014/main" id="{8C9FEA87-308B-496E-8935-B387D369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89" y="1157286"/>
            <a:ext cx="3087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</a:rPr>
              <a:t>课堂练习</a:t>
            </a:r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8B220AF-0931-427B-9B13-887DE012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53" y="3028949"/>
            <a:ext cx="119334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证明：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1B518C-502E-4E07-A421-A9E674E48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881" y="3091073"/>
            <a:ext cx="7462112" cy="24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53109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1" y="163011"/>
            <a:ext cx="3554276" cy="640135"/>
          </a:xfrm>
          <a:prstGeom prst="rect">
            <a:avLst/>
          </a:prstGeom>
        </p:spPr>
      </p:pic>
      <p:sp>
        <p:nvSpPr>
          <p:cNvPr id="12" name="Text Box 84">
            <a:extLst>
              <a:ext uri="{FF2B5EF4-FFF2-40B4-BE49-F238E27FC236}">
                <a16:creationId xmlns:a16="http://schemas.microsoft.com/office/drawing/2014/main" id="{A5E32135-8B13-42FA-A4C7-79C69B4630A3}"/>
              </a:ext>
            </a:extLst>
          </p:cNvPr>
          <p:cNvSpPr txBox="1"/>
          <p:nvPr/>
        </p:nvSpPr>
        <p:spPr>
          <a:xfrm>
            <a:off x="450850" y="1066471"/>
            <a:ext cx="7146925" cy="66704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FF0000"/>
                </a:solidFill>
              </a:rPr>
              <a:t>2.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已知 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0,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b&gt;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0,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a+b=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1,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求证：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                          </a:t>
            </a:r>
            <a:endParaRPr lang="zh-CN" altLang="en-US" sz="2800" b="1" noProof="1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13" name="Object 81">
            <a:extLst>
              <a:ext uri="{FF2B5EF4-FFF2-40B4-BE49-F238E27FC236}">
                <a16:creationId xmlns:a16="http://schemas.microsoft.com/office/drawing/2014/main" id="{B39F2398-70EA-4786-BEF8-864F7E671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083097"/>
              </p:ext>
            </p:extLst>
          </p:nvPr>
        </p:nvGraphicFramePr>
        <p:xfrm>
          <a:off x="5002079" y="1066471"/>
          <a:ext cx="24415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r:id="rId9" imgW="1079280" imgH="393480" progId="Equation.DSMT4">
                  <p:embed/>
                </p:oleObj>
              </mc:Choice>
              <mc:Fallback>
                <p:oleObj r:id="rId9" imgW="1079280" imgH="393480" progId="Equation.DSMT4">
                  <p:embed/>
                  <p:pic>
                    <p:nvPicPr>
                      <p:cNvPr id="11267" name="Object 81">
                        <a:extLst>
                          <a:ext uri="{FF2B5EF4-FFF2-40B4-BE49-F238E27FC236}">
                            <a16:creationId xmlns:a16="http://schemas.microsoft.com/office/drawing/2014/main" id="{8BDC7FCF-2F76-47CC-B609-4379107D3D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079" y="1066471"/>
                        <a:ext cx="24415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4">
            <a:extLst>
              <a:ext uri="{FF2B5EF4-FFF2-40B4-BE49-F238E27FC236}">
                <a16:creationId xmlns:a16="http://schemas.microsoft.com/office/drawing/2014/main" id="{3544C228-87AD-4C08-9423-11F3B59CA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81256"/>
              </p:ext>
            </p:extLst>
          </p:nvPr>
        </p:nvGraphicFramePr>
        <p:xfrm>
          <a:off x="565150" y="1936421"/>
          <a:ext cx="71088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r:id="rId11" imgW="3085920" imgH="1218960" progId="Equation.DSMT4">
                  <p:embed/>
                </p:oleObj>
              </mc:Choice>
              <mc:Fallback>
                <p:oleObj r:id="rId11" imgW="3085920" imgH="1218960" progId="Equation.DSMT4">
                  <p:embed/>
                  <p:pic>
                    <p:nvPicPr>
                      <p:cNvPr id="11269" name="Object 244">
                        <a:extLst>
                          <a:ext uri="{FF2B5EF4-FFF2-40B4-BE49-F238E27FC236}">
                            <a16:creationId xmlns:a16="http://schemas.microsoft.com/office/drawing/2014/main" id="{B3DDA783-49D4-4E38-933F-26D6B736A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936421"/>
                        <a:ext cx="710882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52">
            <a:extLst>
              <a:ext uri="{FF2B5EF4-FFF2-40B4-BE49-F238E27FC236}">
                <a16:creationId xmlns:a16="http://schemas.microsoft.com/office/drawing/2014/main" id="{2E875F83-3758-40CD-AF65-8A976FF6EF76}"/>
              </a:ext>
            </a:extLst>
          </p:cNvPr>
          <p:cNvGrpSpPr>
            <a:grpSpLocks/>
          </p:cNvGrpSpPr>
          <p:nvPr/>
        </p:nvGrpSpPr>
        <p:grpSpPr bwMode="auto">
          <a:xfrm>
            <a:off x="2331240" y="3819557"/>
            <a:ext cx="5568152" cy="973138"/>
            <a:chOff x="946" y="3236"/>
            <a:chExt cx="3183" cy="506"/>
          </a:xfrm>
        </p:grpSpPr>
        <p:sp>
          <p:nvSpPr>
            <p:cNvPr id="17" name="Text Box 250">
              <a:extLst>
                <a:ext uri="{FF2B5EF4-FFF2-40B4-BE49-F238E27FC236}">
                  <a16:creationId xmlns:a16="http://schemas.microsoft.com/office/drawing/2014/main" id="{A3762A08-6667-4CC8-9E6E-05F63646B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" y="3358"/>
              <a:ext cx="318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ea typeface="+mn-ea"/>
                </a:rPr>
                <a:t>当且仅当        时取等号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  <a:ea typeface="+mn-ea"/>
                </a:rPr>
                <a:t>.</a:t>
              </a:r>
            </a:p>
          </p:txBody>
        </p:sp>
        <p:graphicFrame>
          <p:nvGraphicFramePr>
            <p:cNvPr id="18" name="Object 251">
              <a:extLst>
                <a:ext uri="{FF2B5EF4-FFF2-40B4-BE49-F238E27FC236}">
                  <a16:creationId xmlns:a16="http://schemas.microsoft.com/office/drawing/2014/main" id="{8C5C0FAA-0E63-40F5-BFB2-7D6F791DE0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45" y="3236"/>
            <a:ext cx="777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r:id="rId13" imgW="622030" imgH="406224" progId="Equation.DSMT4">
                    <p:embed/>
                  </p:oleObj>
                </mc:Choice>
                <mc:Fallback>
                  <p:oleObj r:id="rId13" imgW="622030" imgH="406224" progId="Equation.DSMT4">
                    <p:embed/>
                    <p:pic>
                      <p:nvPicPr>
                        <p:cNvPr id="11272" name="Object 251">
                          <a:extLst>
                            <a:ext uri="{FF2B5EF4-FFF2-40B4-BE49-F238E27FC236}">
                              <a16:creationId xmlns:a16="http://schemas.microsoft.com/office/drawing/2014/main" id="{9E5F65A8-5053-40CB-ADA6-D3587926BF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5" y="3236"/>
                          <a:ext cx="777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7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0297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2292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8256738" y="309781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6" y="0"/>
            <a:ext cx="3554276" cy="640135"/>
          </a:xfrm>
          <a:prstGeom prst="rect">
            <a:avLst/>
          </a:prstGeom>
        </p:spPr>
      </p:pic>
      <p:sp>
        <p:nvSpPr>
          <p:cNvPr id="12" name="Text Box 45">
            <a:extLst>
              <a:ext uri="{FF2B5EF4-FFF2-40B4-BE49-F238E27FC236}">
                <a16:creationId xmlns:a16="http://schemas.microsoft.com/office/drawing/2014/main" id="{3F13F1EF-516D-4C45-8AF8-5A34BF0D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35" y="1536732"/>
            <a:ext cx="656126" cy="367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</a:rPr>
              <a:t>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个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不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式</a:t>
            </a:r>
          </a:p>
        </p:txBody>
      </p:sp>
      <p:graphicFrame>
        <p:nvGraphicFramePr>
          <p:cNvPr id="13" name="Group 67">
            <a:extLst>
              <a:ext uri="{FF2B5EF4-FFF2-40B4-BE49-F238E27FC236}">
                <a16:creationId xmlns:a16="http://schemas.microsoft.com/office/drawing/2014/main" id="{8F56F37C-961B-48A3-8E5B-D86D26707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31182"/>
              </p:ext>
            </p:extLst>
          </p:nvPr>
        </p:nvGraphicFramePr>
        <p:xfrm>
          <a:off x="1617799" y="1299952"/>
          <a:ext cx="9707101" cy="4300748"/>
        </p:xfrm>
        <a:graphic>
          <a:graphicData uri="http://schemas.openxmlformats.org/drawingml/2006/table">
            <a:tbl>
              <a:tblPr/>
              <a:tblGrid>
                <a:gridCol w="226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0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6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973758"/>
                  </a:ext>
                </a:extLst>
              </a:tr>
            </a:tbl>
          </a:graphicData>
        </a:graphic>
      </p:graphicFrame>
      <p:sp>
        <p:nvSpPr>
          <p:cNvPr id="14" name="Rectangle 65">
            <a:extLst>
              <a:ext uri="{FF2B5EF4-FFF2-40B4-BE49-F238E27FC236}">
                <a16:creationId xmlns:a16="http://schemas.microsoft.com/office/drawing/2014/main" id="{6027DEED-FA43-41CD-84E2-6F645685E11E}"/>
              </a:ext>
            </a:extLst>
          </p:cNvPr>
          <p:cNvSpPr/>
          <p:nvPr/>
        </p:nvSpPr>
        <p:spPr>
          <a:xfrm>
            <a:off x="1796885" y="1439863"/>
            <a:ext cx="19542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不等式</a:t>
            </a:r>
          </a:p>
        </p:txBody>
      </p:sp>
      <p:sp>
        <p:nvSpPr>
          <p:cNvPr id="15" name="Rectangle 68">
            <a:extLst>
              <a:ext uri="{FF2B5EF4-FFF2-40B4-BE49-F238E27FC236}">
                <a16:creationId xmlns:a16="http://schemas.microsoft.com/office/drawing/2014/main" id="{1F90954F-9963-40C6-8A6E-B8B7177E1A69}"/>
              </a:ext>
            </a:extLst>
          </p:cNvPr>
          <p:cNvSpPr/>
          <p:nvPr/>
        </p:nvSpPr>
        <p:spPr>
          <a:xfrm>
            <a:off x="4901762" y="1439863"/>
            <a:ext cx="19542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内容</a:t>
            </a: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42EA5190-11B0-49AE-8A83-EDE6BB46A0BD}"/>
              </a:ext>
            </a:extLst>
          </p:cNvPr>
          <p:cNvSpPr/>
          <p:nvPr/>
        </p:nvSpPr>
        <p:spPr>
          <a:xfrm>
            <a:off x="8067674" y="1439863"/>
            <a:ext cx="26114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2800" b="1" noProof="1">
                <a:solidFill>
                  <a:schemeClr val="accent5">
                    <a:lumMod val="10000"/>
                  </a:schemeClr>
                </a:solidFill>
              </a:rPr>
              <a:t>等号成立条件</a:t>
            </a:r>
          </a:p>
        </p:txBody>
      </p:sp>
      <p:sp>
        <p:nvSpPr>
          <p:cNvPr id="17" name="Rectangle 70">
            <a:extLst>
              <a:ext uri="{FF2B5EF4-FFF2-40B4-BE49-F238E27FC236}">
                <a16:creationId xmlns:a16="http://schemas.microsoft.com/office/drawing/2014/main" id="{688782BF-1632-4810-A5F8-DE6D50E2A234}"/>
              </a:ext>
            </a:extLst>
          </p:cNvPr>
          <p:cNvSpPr/>
          <p:nvPr/>
        </p:nvSpPr>
        <p:spPr>
          <a:xfrm>
            <a:off x="1617149" y="4799705"/>
            <a:ext cx="23060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重要不等式</a:t>
            </a:r>
          </a:p>
        </p:txBody>
      </p:sp>
      <p:sp>
        <p:nvSpPr>
          <p:cNvPr id="18" name="Rectangle 71">
            <a:extLst>
              <a:ext uri="{FF2B5EF4-FFF2-40B4-BE49-F238E27FC236}">
                <a16:creationId xmlns:a16="http://schemas.microsoft.com/office/drawing/2014/main" id="{CF755166-69F0-42D0-90B2-FA3F47E193CB}"/>
              </a:ext>
            </a:extLst>
          </p:cNvPr>
          <p:cNvSpPr/>
          <p:nvPr/>
        </p:nvSpPr>
        <p:spPr>
          <a:xfrm>
            <a:off x="1617799" y="2363529"/>
            <a:ext cx="23060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基本不等式</a:t>
            </a:r>
          </a:p>
        </p:txBody>
      </p:sp>
      <p:sp>
        <p:nvSpPr>
          <p:cNvPr id="20" name="Rectangle 73">
            <a:extLst>
              <a:ext uri="{FF2B5EF4-FFF2-40B4-BE49-F238E27FC236}">
                <a16:creationId xmlns:a16="http://schemas.microsoft.com/office/drawing/2014/main" id="{EF3C9F35-D919-4DC3-A637-2C3A07AE5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588" y="2327275"/>
            <a:ext cx="3580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en-US" altLang="zh-CN" sz="3200" b="1" dirty="0">
                <a:solidFill>
                  <a:srgbClr val="FF0000"/>
                </a:solidFill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</a:rPr>
              <a:t>时取“</a:t>
            </a:r>
            <a:r>
              <a:rPr lang="en-US" altLang="zh-CN" sz="3200" b="1" dirty="0">
                <a:solidFill>
                  <a:srgbClr val="FF0000"/>
                </a:solidFill>
              </a:rPr>
              <a:t>=” 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 75">
            <a:extLst>
              <a:ext uri="{FF2B5EF4-FFF2-40B4-BE49-F238E27FC236}">
                <a16:creationId xmlns:a16="http://schemas.microsoft.com/office/drawing/2014/main" id="{DB4D1BBA-A077-48C9-B8ED-C3ADB4E7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50" y="3652838"/>
            <a:ext cx="4331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en-US" altLang="zh-CN" sz="3200" b="1" dirty="0">
                <a:solidFill>
                  <a:srgbClr val="FF0000"/>
                </a:solidFill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</a:rPr>
              <a:t>时取“</a:t>
            </a:r>
            <a:r>
              <a:rPr lang="en-US" altLang="zh-CN" sz="3200" b="1" dirty="0">
                <a:solidFill>
                  <a:srgbClr val="FF0000"/>
                </a:solidFill>
              </a:rPr>
              <a:t>=”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30" descr="5">
            <a:extLst>
              <a:ext uri="{FF2B5EF4-FFF2-40B4-BE49-F238E27FC236}">
                <a16:creationId xmlns:a16="http://schemas.microsoft.com/office/drawing/2014/main" id="{A61E7D51-2343-4552-994C-5D012318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981"/>
            <a:ext cx="3811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0">
            <a:extLst>
              <a:ext uri="{FF2B5EF4-FFF2-40B4-BE49-F238E27FC236}">
                <a16:creationId xmlns:a16="http://schemas.microsoft.com/office/drawing/2014/main" id="{328B07A9-4068-42EB-B2DE-E98C51FDD5B1}"/>
              </a:ext>
            </a:extLst>
          </p:cNvPr>
          <p:cNvSpPr/>
          <p:nvPr/>
        </p:nvSpPr>
        <p:spPr>
          <a:xfrm>
            <a:off x="1617149" y="3843903"/>
            <a:ext cx="23060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重要不等式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B376B7-16EA-4E37-B661-99C6F9711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259" y="4445863"/>
            <a:ext cx="1527552" cy="1094256"/>
          </a:xfrm>
          <a:prstGeom prst="rect">
            <a:avLst/>
          </a:prstGeom>
        </p:spPr>
      </p:pic>
      <p:sp>
        <p:nvSpPr>
          <p:cNvPr id="27" name="Rectangle 75">
            <a:extLst>
              <a:ext uri="{FF2B5EF4-FFF2-40B4-BE49-F238E27FC236}">
                <a16:creationId xmlns:a16="http://schemas.microsoft.com/office/drawing/2014/main" id="{7DE1057B-9878-431F-A1C0-D7C7BC86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425" y="4624388"/>
            <a:ext cx="4331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en-US" altLang="zh-CN" sz="3200" b="1" dirty="0">
                <a:solidFill>
                  <a:srgbClr val="FF0000"/>
                </a:solidFill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</a:rPr>
              <a:t>时取“</a:t>
            </a:r>
            <a:r>
              <a:rPr lang="en-US" altLang="zh-CN" sz="3200" b="1" dirty="0">
                <a:solidFill>
                  <a:srgbClr val="FF0000"/>
                </a:solidFill>
              </a:rPr>
              <a:t>=”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B76BEDC-CD4A-4A79-8F6F-EB7FE6882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7736" y="2200587"/>
            <a:ext cx="3609487" cy="9288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A652E8-E29F-4BE9-BD27-6DD40F477A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462" y="3585413"/>
            <a:ext cx="3659390" cy="5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257894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2" y="1037434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13" name="Rectangle 405">
            <a:extLst>
              <a:ext uri="{FF2B5EF4-FFF2-40B4-BE49-F238E27FC236}">
                <a16:creationId xmlns:a16="http://schemas.microsoft.com/office/drawing/2014/main" id="{A5FD4753-1BE0-462C-B497-3CDE50FA6813}"/>
              </a:ext>
            </a:extLst>
          </p:cNvPr>
          <p:cNvSpPr/>
          <p:nvPr/>
        </p:nvSpPr>
        <p:spPr>
          <a:xfrm>
            <a:off x="478183" y="712715"/>
            <a:ext cx="11137648" cy="138717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</a:rPr>
              <a:t>情景导入：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下面这个图形是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2002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年在北京举行的第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24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届国际数学家大会的会标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n-ea"/>
              </a:rPr>
              <a:t>1.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你能根据面积之间的大小关系，找出一些不等关系或不等式吗？</a:t>
            </a:r>
          </a:p>
        </p:txBody>
      </p:sp>
      <p:sp>
        <p:nvSpPr>
          <p:cNvPr id="19" name="AutoShape 454">
            <a:extLst>
              <a:ext uri="{FF2B5EF4-FFF2-40B4-BE49-F238E27FC236}">
                <a16:creationId xmlns:a16="http://schemas.microsoft.com/office/drawing/2014/main" id="{4C6E7561-68F0-431F-99D8-8409A304A8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35813" y="3534214"/>
            <a:ext cx="1355725" cy="273050"/>
          </a:xfrm>
          <a:prstGeom prst="rightArrow">
            <a:avLst>
              <a:gd name="adj1" fmla="val 50000"/>
              <a:gd name="adj2" fmla="val 124082"/>
            </a:avLst>
          </a:prstGeom>
          <a:solidFill>
            <a:srgbClr val="0000FF">
              <a:alpha val="5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b="1">
              <a:solidFill>
                <a:srgbClr val="0000FF"/>
              </a:solidFill>
            </a:endParaRPr>
          </a:p>
        </p:txBody>
      </p:sp>
      <p:graphicFrame>
        <p:nvGraphicFramePr>
          <p:cNvPr id="52" name="Object 5">
            <a:extLst>
              <a:ext uri="{FF2B5EF4-FFF2-40B4-BE49-F238E27FC236}">
                <a16:creationId xmlns:a16="http://schemas.microsoft.com/office/drawing/2014/main" id="{9019DE45-98B1-4D79-8345-E0EFDA4D8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54203"/>
              </p:ext>
            </p:extLst>
          </p:nvPr>
        </p:nvGraphicFramePr>
        <p:xfrm>
          <a:off x="4697302" y="4907068"/>
          <a:ext cx="22907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10" imgW="850680" imgH="203040" progId="Equation.DSMT4">
                  <p:embed/>
                </p:oleObj>
              </mc:Choice>
              <mc:Fallback>
                <p:oleObj r:id="rId10" imgW="850680" imgH="203040" progId="Equation.DSMT4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292A8379-1595-4AF7-BFC9-2FC65222E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302" y="4907068"/>
                        <a:ext cx="22907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>
            <a:extLst>
              <a:ext uri="{FF2B5EF4-FFF2-40B4-BE49-F238E27FC236}">
                <a16:creationId xmlns:a16="http://schemas.microsoft.com/office/drawing/2014/main" id="{262F182B-FE9D-42D7-B331-527A38C8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0" y="2376772"/>
            <a:ext cx="25336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69">
            <a:extLst>
              <a:ext uri="{FF2B5EF4-FFF2-40B4-BE49-F238E27FC236}">
                <a16:creationId xmlns:a16="http://schemas.microsoft.com/office/drawing/2014/main" id="{50F96916-DC89-4E16-9D9D-0B4E10ADEDA4}"/>
              </a:ext>
            </a:extLst>
          </p:cNvPr>
          <p:cNvGrpSpPr>
            <a:grpSpLocks/>
          </p:cNvGrpSpPr>
          <p:nvPr/>
        </p:nvGrpSpPr>
        <p:grpSpPr bwMode="auto">
          <a:xfrm>
            <a:off x="6811399" y="2039329"/>
            <a:ext cx="3890963" cy="3917953"/>
            <a:chOff x="3061" y="1394"/>
            <a:chExt cx="2451" cy="2468"/>
          </a:xfrm>
        </p:grpSpPr>
        <p:sp>
          <p:nvSpPr>
            <p:cNvPr id="21" name="AutoShape 408">
              <a:extLst>
                <a:ext uri="{FF2B5EF4-FFF2-40B4-BE49-F238E27FC236}">
                  <a16:creationId xmlns:a16="http://schemas.microsoft.com/office/drawing/2014/main" id="{BA9DF079-F1B7-4B2D-93BF-85FC9FD23318}"/>
                </a:ext>
              </a:extLst>
            </p:cNvPr>
            <p:cNvSpPr>
              <a:spLocks noChangeAspect="1" noTextEdit="1"/>
            </p:cNvSpPr>
            <p:nvPr/>
          </p:nvSpPr>
          <p:spPr>
            <a:xfrm rot="-2802369">
              <a:off x="3090" y="1519"/>
              <a:ext cx="2167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2" name="Freeform 410">
              <a:extLst>
                <a:ext uri="{FF2B5EF4-FFF2-40B4-BE49-F238E27FC236}">
                  <a16:creationId xmlns:a16="http://schemas.microsoft.com/office/drawing/2014/main" id="{5CCABFB4-DF8A-42E5-A99B-C525C30EEFC2}"/>
                </a:ext>
              </a:extLst>
            </p:cNvPr>
            <p:cNvSpPr/>
            <p:nvPr/>
          </p:nvSpPr>
          <p:spPr>
            <a:xfrm rot="-3820998">
              <a:off x="3789" y="2213"/>
              <a:ext cx="898" cy="852"/>
            </a:xfrm>
            <a:custGeom>
              <a:avLst/>
              <a:gdLst/>
              <a:ahLst/>
              <a:cxnLst>
                <a:cxn ang="0">
                  <a:pos x="596" y="0"/>
                </a:cxn>
                <a:cxn ang="0">
                  <a:pos x="0" y="288"/>
                </a:cxn>
                <a:cxn ang="0">
                  <a:pos x="303" y="852"/>
                </a:cxn>
                <a:cxn ang="0">
                  <a:pos x="898" y="565"/>
                </a:cxn>
                <a:cxn ang="0">
                  <a:pos x="596" y="0"/>
                </a:cxn>
              </a:cxnLst>
              <a:rect l="0" t="0" r="0" b="0"/>
              <a:pathLst>
                <a:path w="898" h="852">
                  <a:moveTo>
                    <a:pt x="596" y="0"/>
                  </a:moveTo>
                  <a:lnTo>
                    <a:pt x="0" y="288"/>
                  </a:lnTo>
                  <a:lnTo>
                    <a:pt x="303" y="852"/>
                  </a:lnTo>
                  <a:lnTo>
                    <a:pt x="898" y="565"/>
                  </a:lnTo>
                  <a:lnTo>
                    <a:pt x="596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3" name="Freeform 411">
              <a:extLst>
                <a:ext uri="{FF2B5EF4-FFF2-40B4-BE49-F238E27FC236}">
                  <a16:creationId xmlns:a16="http://schemas.microsoft.com/office/drawing/2014/main" id="{887BB42F-48B4-46E0-950F-CD5341E4AEFB}"/>
                </a:ext>
              </a:extLst>
            </p:cNvPr>
            <p:cNvSpPr/>
            <p:nvPr/>
          </p:nvSpPr>
          <p:spPr>
            <a:xfrm rot="-3820998">
              <a:off x="3847" y="2527"/>
              <a:ext cx="1542" cy="593"/>
            </a:xfrm>
            <a:custGeom>
              <a:avLst/>
              <a:gdLst/>
              <a:ahLst/>
              <a:cxnLst>
                <a:cxn ang="0">
                  <a:pos x="1220" y="0"/>
                </a:cxn>
                <a:cxn ang="0">
                  <a:pos x="1542" y="593"/>
                </a:cxn>
                <a:cxn ang="0">
                  <a:pos x="0" y="593"/>
                </a:cxn>
                <a:cxn ang="0">
                  <a:pos x="1220" y="0"/>
                </a:cxn>
              </a:cxnLst>
              <a:rect l="0" t="0" r="0" b="0"/>
              <a:pathLst>
                <a:path w="1542" h="593">
                  <a:moveTo>
                    <a:pt x="1220" y="0"/>
                  </a:moveTo>
                  <a:lnTo>
                    <a:pt x="1542" y="593"/>
                  </a:lnTo>
                  <a:lnTo>
                    <a:pt x="0" y="593"/>
                  </a:lnTo>
                  <a:lnTo>
                    <a:pt x="1220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4" name="Freeform 412">
              <a:extLst>
                <a:ext uri="{FF2B5EF4-FFF2-40B4-BE49-F238E27FC236}">
                  <a16:creationId xmlns:a16="http://schemas.microsoft.com/office/drawing/2014/main" id="{E840FE80-0F89-4EBA-BD00-1796E6949B3C}"/>
                </a:ext>
              </a:extLst>
            </p:cNvPr>
            <p:cNvSpPr/>
            <p:nvPr/>
          </p:nvSpPr>
          <p:spPr>
            <a:xfrm rot="-3820998">
              <a:off x="3074" y="2149"/>
              <a:ext cx="1542" cy="593"/>
            </a:xfrm>
            <a:custGeom>
              <a:avLst/>
              <a:gdLst/>
              <a:ahLst/>
              <a:cxnLst>
                <a:cxn ang="0">
                  <a:pos x="1542" y="0"/>
                </a:cxn>
                <a:cxn ang="0">
                  <a:pos x="322" y="593"/>
                </a:cxn>
                <a:cxn ang="0">
                  <a:pos x="0" y="0"/>
                </a:cxn>
                <a:cxn ang="0">
                  <a:pos x="1542" y="0"/>
                </a:cxn>
              </a:cxnLst>
              <a:rect l="0" t="0" r="0" b="0"/>
              <a:pathLst>
                <a:path w="1542" h="593">
                  <a:moveTo>
                    <a:pt x="1542" y="0"/>
                  </a:moveTo>
                  <a:lnTo>
                    <a:pt x="322" y="593"/>
                  </a:lnTo>
                  <a:lnTo>
                    <a:pt x="0" y="0"/>
                  </a:lnTo>
                  <a:lnTo>
                    <a:pt x="154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5" name="Freeform 413">
              <a:extLst>
                <a:ext uri="{FF2B5EF4-FFF2-40B4-BE49-F238E27FC236}">
                  <a16:creationId xmlns:a16="http://schemas.microsoft.com/office/drawing/2014/main" id="{69067F5E-5F32-45EB-A2FD-83687C23D9CB}"/>
                </a:ext>
              </a:extLst>
            </p:cNvPr>
            <p:cNvSpPr/>
            <p:nvPr/>
          </p:nvSpPr>
          <p:spPr>
            <a:xfrm rot="-3820998">
              <a:off x="4128" y="1495"/>
              <a:ext cx="624" cy="1463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305"/>
                </a:cxn>
                <a:cxn ang="0">
                  <a:pos x="624" y="1463"/>
                </a:cxn>
                <a:cxn ang="0">
                  <a:pos x="624" y="0"/>
                </a:cxn>
              </a:cxnLst>
              <a:rect l="0" t="0" r="0" b="0"/>
              <a:pathLst>
                <a:path w="624" h="1463">
                  <a:moveTo>
                    <a:pt x="624" y="0"/>
                  </a:moveTo>
                  <a:lnTo>
                    <a:pt x="0" y="305"/>
                  </a:lnTo>
                  <a:lnTo>
                    <a:pt x="624" y="1463"/>
                  </a:lnTo>
                  <a:lnTo>
                    <a:pt x="62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6" name="Freeform 414">
              <a:extLst>
                <a:ext uri="{FF2B5EF4-FFF2-40B4-BE49-F238E27FC236}">
                  <a16:creationId xmlns:a16="http://schemas.microsoft.com/office/drawing/2014/main" id="{E3C3C3ED-7028-4E42-B509-906A50CB9309}"/>
                </a:ext>
              </a:extLst>
            </p:cNvPr>
            <p:cNvSpPr/>
            <p:nvPr/>
          </p:nvSpPr>
          <p:spPr>
            <a:xfrm rot="-3820998">
              <a:off x="3721" y="2316"/>
              <a:ext cx="625" cy="1463"/>
            </a:xfrm>
            <a:custGeom>
              <a:avLst/>
              <a:gdLst/>
              <a:ahLst/>
              <a:cxnLst>
                <a:cxn ang="0">
                  <a:pos x="625" y="1157"/>
                </a:cxn>
                <a:cxn ang="0">
                  <a:pos x="0" y="1463"/>
                </a:cxn>
                <a:cxn ang="0">
                  <a:pos x="0" y="0"/>
                </a:cxn>
                <a:cxn ang="0">
                  <a:pos x="625" y="1157"/>
                </a:cxn>
              </a:cxnLst>
              <a:rect l="0" t="0" r="0" b="0"/>
              <a:pathLst>
                <a:path w="625" h="1463">
                  <a:moveTo>
                    <a:pt x="625" y="1157"/>
                  </a:moveTo>
                  <a:lnTo>
                    <a:pt x="0" y="1463"/>
                  </a:lnTo>
                  <a:lnTo>
                    <a:pt x="0" y="0"/>
                  </a:lnTo>
                  <a:lnTo>
                    <a:pt x="625" y="1157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7" name="Line 415">
              <a:extLst>
                <a:ext uri="{FF2B5EF4-FFF2-40B4-BE49-F238E27FC236}">
                  <a16:creationId xmlns:a16="http://schemas.microsoft.com/office/drawing/2014/main" id="{3F57622B-9F6D-4C0F-A122-38C04FB18BC7}"/>
                </a:ext>
              </a:extLst>
            </p:cNvPr>
            <p:cNvSpPr/>
            <p:nvPr/>
          </p:nvSpPr>
          <p:spPr>
            <a:xfrm rot="-3820998">
              <a:off x="4579" y="1214"/>
              <a:ext cx="1" cy="1463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Line 416">
              <a:extLst>
                <a:ext uri="{FF2B5EF4-FFF2-40B4-BE49-F238E27FC236}">
                  <a16:creationId xmlns:a16="http://schemas.microsoft.com/office/drawing/2014/main" id="{16AF7D29-09F1-4F1F-B6DB-7B75659C86EE}"/>
                </a:ext>
              </a:extLst>
            </p:cNvPr>
            <p:cNvSpPr/>
            <p:nvPr/>
          </p:nvSpPr>
          <p:spPr>
            <a:xfrm rot="-3820998">
              <a:off x="2810" y="2313"/>
              <a:ext cx="1542" cy="1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Line 419">
              <a:extLst>
                <a:ext uri="{FF2B5EF4-FFF2-40B4-BE49-F238E27FC236}">
                  <a16:creationId xmlns:a16="http://schemas.microsoft.com/office/drawing/2014/main" id="{AFD94EBB-D109-4D76-BDFC-0B4B90382C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79002" flipH="1">
              <a:off x="4128" y="2970"/>
              <a:ext cx="849" cy="417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420">
              <a:extLst>
                <a:ext uri="{FF2B5EF4-FFF2-40B4-BE49-F238E27FC236}">
                  <a16:creationId xmlns:a16="http://schemas.microsoft.com/office/drawing/2014/main" id="{C097EC54-CFF6-4AFE-8F0A-F564FDBA81A9}"/>
                </a:ext>
              </a:extLst>
            </p:cNvPr>
            <p:cNvSpPr/>
            <p:nvPr/>
          </p:nvSpPr>
          <p:spPr>
            <a:xfrm rot="-3820998">
              <a:off x="3585" y="2401"/>
              <a:ext cx="625" cy="1157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Line 421">
              <a:extLst>
                <a:ext uri="{FF2B5EF4-FFF2-40B4-BE49-F238E27FC236}">
                  <a16:creationId xmlns:a16="http://schemas.microsoft.com/office/drawing/2014/main" id="{0989735E-AC62-40AE-B4B0-64CD7868E6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79002" flipH="1">
              <a:off x="4239" y="3151"/>
              <a:ext cx="625" cy="306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422">
              <a:extLst>
                <a:ext uri="{FF2B5EF4-FFF2-40B4-BE49-F238E27FC236}">
                  <a16:creationId xmlns:a16="http://schemas.microsoft.com/office/drawing/2014/main" id="{0DE9B301-3712-4884-BA4D-537A2D82F7ED}"/>
                </a:ext>
              </a:extLst>
            </p:cNvPr>
            <p:cNvSpPr/>
            <p:nvPr/>
          </p:nvSpPr>
          <p:spPr>
            <a:xfrm rot="-3820998">
              <a:off x="3907" y="2596"/>
              <a:ext cx="1" cy="1463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Line 423">
              <a:extLst>
                <a:ext uri="{FF2B5EF4-FFF2-40B4-BE49-F238E27FC236}">
                  <a16:creationId xmlns:a16="http://schemas.microsoft.com/office/drawing/2014/main" id="{51BF80D8-A945-4C51-A897-5A462EBCB0B9}"/>
                </a:ext>
              </a:extLst>
            </p:cNvPr>
            <p:cNvSpPr/>
            <p:nvPr/>
          </p:nvSpPr>
          <p:spPr>
            <a:xfrm rot="-3820998">
              <a:off x="4128" y="2961"/>
              <a:ext cx="1542" cy="1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Line 424">
              <a:extLst>
                <a:ext uri="{FF2B5EF4-FFF2-40B4-BE49-F238E27FC236}">
                  <a16:creationId xmlns:a16="http://schemas.microsoft.com/office/drawing/2014/main" id="{08949E83-D58A-47C0-809D-438D8BE0B0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79002" flipH="1">
              <a:off x="3946" y="2678"/>
              <a:ext cx="1220" cy="593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425">
              <a:extLst>
                <a:ext uri="{FF2B5EF4-FFF2-40B4-BE49-F238E27FC236}">
                  <a16:creationId xmlns:a16="http://schemas.microsoft.com/office/drawing/2014/main" id="{490BFE0E-F95E-4A02-AC33-E58B7A481431}"/>
                </a:ext>
              </a:extLst>
            </p:cNvPr>
            <p:cNvSpPr/>
            <p:nvPr/>
          </p:nvSpPr>
          <p:spPr>
            <a:xfrm rot="-3820998" flipH="1">
              <a:off x="3308" y="2003"/>
              <a:ext cx="1220" cy="593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Line 426">
              <a:extLst>
                <a:ext uri="{FF2B5EF4-FFF2-40B4-BE49-F238E27FC236}">
                  <a16:creationId xmlns:a16="http://schemas.microsoft.com/office/drawing/2014/main" id="{327EE86D-AA69-4500-868D-8EF441D803E5}"/>
                </a:ext>
              </a:extLst>
            </p:cNvPr>
            <p:cNvSpPr/>
            <p:nvPr/>
          </p:nvSpPr>
          <p:spPr>
            <a:xfrm rot="-3820998">
              <a:off x="4267" y="1717"/>
              <a:ext cx="624" cy="1158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Line 427">
              <a:extLst>
                <a:ext uri="{FF2B5EF4-FFF2-40B4-BE49-F238E27FC236}">
                  <a16:creationId xmlns:a16="http://schemas.microsoft.com/office/drawing/2014/main" id="{D57942A5-9563-4967-935F-CE7EAA7476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820998">
              <a:off x="4089" y="2024"/>
              <a:ext cx="302" cy="565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428">
              <a:extLst>
                <a:ext uri="{FF2B5EF4-FFF2-40B4-BE49-F238E27FC236}">
                  <a16:creationId xmlns:a16="http://schemas.microsoft.com/office/drawing/2014/main" id="{8C38232B-878A-47CD-ADF4-94569C57ADBF}"/>
                </a:ext>
              </a:extLst>
            </p:cNvPr>
            <p:cNvSpPr/>
            <p:nvPr/>
          </p:nvSpPr>
          <p:spPr>
            <a:xfrm rot="-3820998" flipH="1">
              <a:off x="3946" y="2678"/>
              <a:ext cx="1220" cy="593"/>
            </a:xfrm>
            <a:prstGeom prst="line">
              <a:avLst/>
            </a:prstGeom>
            <a:ln w="25400" cap="flat" cmpd="sng">
              <a:solidFill>
                <a:schemeClr val="accent5">
                  <a:lumMod val="1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Rectangle 441">
              <a:extLst>
                <a:ext uri="{FF2B5EF4-FFF2-40B4-BE49-F238E27FC236}">
                  <a16:creationId xmlns:a16="http://schemas.microsoft.com/office/drawing/2014/main" id="{485E54F0-DF77-43BE-8563-3182A8D0D55A}"/>
                </a:ext>
              </a:extLst>
            </p:cNvPr>
            <p:cNvSpPr/>
            <p:nvPr/>
          </p:nvSpPr>
          <p:spPr>
            <a:xfrm>
              <a:off x="4461" y="3591"/>
              <a:ext cx="120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+mn-ea"/>
                </a:rPr>
                <a:t>B</a:t>
              </a:r>
            </a:p>
          </p:txBody>
        </p:sp>
        <p:sp>
          <p:nvSpPr>
            <p:cNvPr id="41" name="Oval 444">
              <a:extLst>
                <a:ext uri="{FF2B5EF4-FFF2-40B4-BE49-F238E27FC236}">
                  <a16:creationId xmlns:a16="http://schemas.microsoft.com/office/drawing/2014/main" id="{D8E763A2-811E-45A9-8071-38D96C88178F}"/>
                </a:ext>
              </a:extLst>
            </p:cNvPr>
            <p:cNvSpPr/>
            <p:nvPr/>
          </p:nvSpPr>
          <p:spPr>
            <a:xfrm rot="-3820998">
              <a:off x="3348" y="3390"/>
              <a:ext cx="48" cy="47"/>
            </a:xfrm>
            <a:prstGeom prst="ellipse">
              <a:avLst/>
            </a:prstGeom>
            <a:noFill/>
            <a:ln w="0">
              <a:noFill/>
            </a:ln>
          </p:spPr>
          <p:txBody>
            <a:bodyPr vert="eaVert"/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zh-CN" b="1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42" name="Text Box 457">
              <a:extLst>
                <a:ext uri="{FF2B5EF4-FFF2-40B4-BE49-F238E27FC236}">
                  <a16:creationId xmlns:a16="http://schemas.microsoft.com/office/drawing/2014/main" id="{43D522D2-B6C2-4C55-A549-9384863A3446}"/>
                </a:ext>
              </a:extLst>
            </p:cNvPr>
            <p:cNvSpPr txBox="1"/>
            <p:nvPr/>
          </p:nvSpPr>
          <p:spPr>
            <a:xfrm>
              <a:off x="3061" y="2827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A</a:t>
              </a:r>
            </a:p>
          </p:txBody>
        </p:sp>
        <p:sp>
          <p:nvSpPr>
            <p:cNvPr id="43" name="Text Box 458">
              <a:extLst>
                <a:ext uri="{FF2B5EF4-FFF2-40B4-BE49-F238E27FC236}">
                  <a16:creationId xmlns:a16="http://schemas.microsoft.com/office/drawing/2014/main" id="{04A33E49-EE1B-43AF-B979-FBD0B91820C3}"/>
                </a:ext>
              </a:extLst>
            </p:cNvPr>
            <p:cNvSpPr txBox="1"/>
            <p:nvPr/>
          </p:nvSpPr>
          <p:spPr>
            <a:xfrm>
              <a:off x="5283" y="2110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</a:p>
          </p:txBody>
        </p:sp>
        <p:sp>
          <p:nvSpPr>
            <p:cNvPr id="44" name="Text Box 461">
              <a:extLst>
                <a:ext uri="{FF2B5EF4-FFF2-40B4-BE49-F238E27FC236}">
                  <a16:creationId xmlns:a16="http://schemas.microsoft.com/office/drawing/2014/main" id="{795C5204-C7A1-4121-BF82-2AB9771A9234}"/>
                </a:ext>
              </a:extLst>
            </p:cNvPr>
            <p:cNvSpPr txBox="1"/>
            <p:nvPr/>
          </p:nvSpPr>
          <p:spPr>
            <a:xfrm>
              <a:off x="3736" y="1394"/>
              <a:ext cx="210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D</a:t>
              </a:r>
            </a:p>
          </p:txBody>
        </p:sp>
        <p:sp>
          <p:nvSpPr>
            <p:cNvPr id="45" name="Text Box 462">
              <a:extLst>
                <a:ext uri="{FF2B5EF4-FFF2-40B4-BE49-F238E27FC236}">
                  <a16:creationId xmlns:a16="http://schemas.microsoft.com/office/drawing/2014/main" id="{1B015EA3-5AD8-4A6B-9813-EAA8617526E4}"/>
                </a:ext>
              </a:extLst>
            </p:cNvPr>
            <p:cNvSpPr txBox="1"/>
            <p:nvPr/>
          </p:nvSpPr>
          <p:spPr>
            <a:xfrm>
              <a:off x="4329" y="2653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E</a:t>
              </a:r>
            </a:p>
          </p:txBody>
        </p:sp>
        <p:sp>
          <p:nvSpPr>
            <p:cNvPr id="46" name="Text Box 463">
              <a:extLst>
                <a:ext uri="{FF2B5EF4-FFF2-40B4-BE49-F238E27FC236}">
                  <a16:creationId xmlns:a16="http://schemas.microsoft.com/office/drawing/2014/main" id="{0F51D478-59AE-464A-98E1-404147036F02}"/>
                </a:ext>
              </a:extLst>
            </p:cNvPr>
            <p:cNvSpPr txBox="1"/>
            <p:nvPr/>
          </p:nvSpPr>
          <p:spPr>
            <a:xfrm>
              <a:off x="4359" y="2280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F</a:t>
              </a:r>
            </a:p>
          </p:txBody>
        </p:sp>
        <p:sp>
          <p:nvSpPr>
            <p:cNvPr id="47" name="AutoShape 464">
              <a:extLst>
                <a:ext uri="{FF2B5EF4-FFF2-40B4-BE49-F238E27FC236}">
                  <a16:creationId xmlns:a16="http://schemas.microsoft.com/office/drawing/2014/main" id="{042FBF21-D5B2-4644-9E18-9F79D930A2CC}"/>
                </a:ext>
              </a:extLst>
            </p:cNvPr>
            <p:cNvSpPr>
              <a:spLocks noChangeAspect="1" noTextEdit="1"/>
            </p:cNvSpPr>
            <p:nvPr/>
          </p:nvSpPr>
          <p:spPr>
            <a:xfrm rot="-2802369">
              <a:off x="3186" y="1615"/>
              <a:ext cx="2167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noProof="1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48" name="Text Box 465">
              <a:extLst>
                <a:ext uri="{FF2B5EF4-FFF2-40B4-BE49-F238E27FC236}">
                  <a16:creationId xmlns:a16="http://schemas.microsoft.com/office/drawing/2014/main" id="{6A21135D-8312-4923-89B5-1B65893A8CBD}"/>
                </a:ext>
              </a:extLst>
            </p:cNvPr>
            <p:cNvSpPr txBox="1"/>
            <p:nvPr/>
          </p:nvSpPr>
          <p:spPr>
            <a:xfrm>
              <a:off x="3902" y="2259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G</a:t>
              </a:r>
            </a:p>
          </p:txBody>
        </p:sp>
        <p:sp>
          <p:nvSpPr>
            <p:cNvPr id="49" name="Text Box 466">
              <a:extLst>
                <a:ext uri="{FF2B5EF4-FFF2-40B4-BE49-F238E27FC236}">
                  <a16:creationId xmlns:a16="http://schemas.microsoft.com/office/drawing/2014/main" id="{BC98B016-A19C-4539-AF3B-8C280B895CE0}"/>
                </a:ext>
              </a:extLst>
            </p:cNvPr>
            <p:cNvSpPr txBox="1"/>
            <p:nvPr/>
          </p:nvSpPr>
          <p:spPr>
            <a:xfrm>
              <a:off x="3951" y="2686"/>
              <a:ext cx="229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H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4A27C1-8C89-4F62-A3BF-7CF9689BC361}"/>
              </a:ext>
            </a:extLst>
          </p:cNvPr>
          <p:cNvGrpSpPr/>
          <p:nvPr/>
        </p:nvGrpSpPr>
        <p:grpSpPr>
          <a:xfrm>
            <a:off x="8172816" y="2736322"/>
            <a:ext cx="1243299" cy="866025"/>
            <a:chOff x="9610768" y="2394291"/>
            <a:chExt cx="1243299" cy="86602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A63B63CF-728F-43DA-9B04-71D2E7351C57}"/>
                </a:ext>
              </a:extLst>
            </p:cNvPr>
            <p:cNvSpPr txBox="1"/>
            <p:nvPr/>
          </p:nvSpPr>
          <p:spPr>
            <a:xfrm>
              <a:off x="9610768" y="2394291"/>
              <a:ext cx="586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5B066C3-7D57-4739-9C03-F1AA8FA691F5}"/>
                </a:ext>
              </a:extLst>
            </p:cNvPr>
            <p:cNvSpPr txBox="1"/>
            <p:nvPr/>
          </p:nvSpPr>
          <p:spPr>
            <a:xfrm>
              <a:off x="10267184" y="2737096"/>
              <a:ext cx="586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48">
            <a:extLst>
              <a:ext uri="{FF2B5EF4-FFF2-40B4-BE49-F238E27FC236}">
                <a16:creationId xmlns:a16="http://schemas.microsoft.com/office/drawing/2014/main" id="{BFE715BD-011A-481F-9F63-24AD36BD7D4F}"/>
              </a:ext>
            </a:extLst>
          </p:cNvPr>
          <p:cNvGrpSpPr>
            <a:grpSpLocks/>
          </p:cNvGrpSpPr>
          <p:nvPr/>
        </p:nvGrpSpPr>
        <p:grpSpPr bwMode="auto">
          <a:xfrm>
            <a:off x="1834405" y="2383215"/>
            <a:ext cx="3375025" cy="3271837"/>
            <a:chOff x="3162" y="1302"/>
            <a:chExt cx="2143" cy="2135"/>
          </a:xfrm>
        </p:grpSpPr>
        <p:sp>
          <p:nvSpPr>
            <p:cNvPr id="51" name="AutoShape 2">
              <a:extLst>
                <a:ext uri="{FF2B5EF4-FFF2-40B4-BE49-F238E27FC236}">
                  <a16:creationId xmlns:a16="http://schemas.microsoft.com/office/drawing/2014/main" id="{11EB1DD3-D5D9-49F2-905A-7A231488D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303"/>
              <a:ext cx="1334" cy="794"/>
            </a:xfrm>
            <a:prstGeom prst="rtTriangle">
              <a:avLst/>
            </a:prstGeom>
            <a:gradFill rotWithShape="1">
              <a:gsLst>
                <a:gs pos="0">
                  <a:srgbClr val="FF4747"/>
                </a:gs>
                <a:gs pos="100000">
                  <a:srgbClr val="FFFEFE"/>
                </a:gs>
              </a:gsLst>
              <a:lin ang="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3" name="AutoShape 3">
              <a:extLst>
                <a:ext uri="{FF2B5EF4-FFF2-40B4-BE49-F238E27FC236}">
                  <a16:creationId xmlns:a16="http://schemas.microsoft.com/office/drawing/2014/main" id="{0929564C-CAA2-4351-82B3-12F5604CA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97" y="1570"/>
              <a:ext cx="1333" cy="794"/>
            </a:xfrm>
            <a:prstGeom prst="rtTriangle">
              <a:avLst/>
            </a:prstGeom>
            <a:gradFill rotWithShape="1">
              <a:gsLst>
                <a:gs pos="0">
                  <a:srgbClr val="FF4747"/>
                </a:gs>
                <a:gs pos="100000">
                  <a:srgbClr val="FFFEFE"/>
                </a:gs>
              </a:gsLst>
              <a:lin ang="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4" name="AutoShape 4">
              <a:extLst>
                <a:ext uri="{FF2B5EF4-FFF2-40B4-BE49-F238E27FC236}">
                  <a16:creationId xmlns:a16="http://schemas.microsoft.com/office/drawing/2014/main" id="{9E2330E2-7C2F-4DAF-9ADA-834C908F0F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62" y="2643"/>
              <a:ext cx="1333" cy="794"/>
            </a:xfrm>
            <a:prstGeom prst="rtTriangle">
              <a:avLst/>
            </a:prstGeom>
            <a:gradFill rotWithShape="1">
              <a:gsLst>
                <a:gs pos="0">
                  <a:srgbClr val="FF4747"/>
                </a:gs>
                <a:gs pos="100000">
                  <a:srgbClr val="FFFEFE"/>
                </a:gs>
              </a:gsLst>
              <a:lin ang="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55" name="AutoShape 5">
              <a:extLst>
                <a:ext uri="{FF2B5EF4-FFF2-40B4-BE49-F238E27FC236}">
                  <a16:creationId xmlns:a16="http://schemas.microsoft.com/office/drawing/2014/main" id="{CDF0666F-5A60-4B57-98EB-66EEF7976C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8" y="2366"/>
              <a:ext cx="1334" cy="793"/>
            </a:xfrm>
            <a:prstGeom prst="rtTriangle">
              <a:avLst/>
            </a:prstGeom>
            <a:gradFill rotWithShape="1">
              <a:gsLst>
                <a:gs pos="0">
                  <a:srgbClr val="FF4747"/>
                </a:gs>
                <a:gs pos="100000">
                  <a:srgbClr val="FFFEFE"/>
                </a:gs>
              </a:gsLst>
              <a:lin ang="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endParaRPr lang="zh-CN" altLang="zh-CN" sz="1800">
                <a:latin typeface="Arial" panose="020B0604020202020204" pitchFamily="34" charset="0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DE87BEE-9785-4291-B9B8-A51640AAEC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6278" y="5786124"/>
            <a:ext cx="7081641" cy="47210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3601E5D7-4C98-4D9F-BEF2-A18CD9FC75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4758" y="2295375"/>
            <a:ext cx="1212912" cy="51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64069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D2B770E7-CBB4-403E-A1EA-151906E07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37657"/>
              </p:ext>
            </p:extLst>
          </p:nvPr>
        </p:nvGraphicFramePr>
        <p:xfrm>
          <a:off x="6203950" y="3325705"/>
          <a:ext cx="2141351" cy="54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10" imgW="888840" imgH="228600" progId="Equation.DSMT4">
                  <p:embed/>
                </p:oleObj>
              </mc:Choice>
              <mc:Fallback>
                <p:oleObj r:id="rId10" imgW="888840" imgH="228600" progId="Equation.DSMT4">
                  <p:embed/>
                  <p:pic>
                    <p:nvPicPr>
                      <p:cNvPr id="13314" name="Object 5">
                        <a:extLst>
                          <a:ext uri="{FF2B5EF4-FFF2-40B4-BE49-F238E27FC236}">
                            <a16:creationId xmlns:a16="http://schemas.microsoft.com/office/drawing/2014/main" id="{7E66F915-6739-4193-B208-2B4285AF3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3325705"/>
                        <a:ext cx="2141351" cy="549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>
            <a:extLst>
              <a:ext uri="{FF2B5EF4-FFF2-40B4-BE49-F238E27FC236}">
                <a16:creationId xmlns:a16="http://schemas.microsoft.com/office/drawing/2014/main" id="{4F88207C-8C56-4E94-A33A-C91DCE5D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3279065"/>
            <a:ext cx="7226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一般地，对于任意实数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</a:rPr>
              <a:t>，我们有</a:t>
            </a:r>
            <a:endParaRPr lang="zh-CN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59FCE7C-467F-4926-A986-EE054C6A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4020427"/>
            <a:ext cx="5280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当且仅当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>
                <a:solidFill>
                  <a:srgbClr val="FF0000"/>
                </a:solidFill>
              </a:rPr>
              <a:t>时，等号成立</a:t>
            </a:r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en-US" altLang="zh-C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533">
            <a:extLst>
              <a:ext uri="{FF2B5EF4-FFF2-40B4-BE49-F238E27FC236}">
                <a16:creationId xmlns:a16="http://schemas.microsoft.com/office/drawing/2014/main" id="{5C51693D-F773-4EFB-81A9-9960CB2ED7B6}"/>
              </a:ext>
            </a:extLst>
          </p:cNvPr>
          <p:cNvSpPr/>
          <p:nvPr/>
        </p:nvSpPr>
        <p:spPr>
          <a:xfrm>
            <a:off x="409575" y="4818940"/>
            <a:ext cx="4786313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n-ea"/>
              </a:rPr>
              <a:t>3.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你能给出它的证明吗？</a:t>
            </a:r>
          </a:p>
        </p:txBody>
      </p:sp>
      <p:graphicFrame>
        <p:nvGraphicFramePr>
          <p:cNvPr id="17" name="Object 538">
            <a:extLst>
              <a:ext uri="{FF2B5EF4-FFF2-40B4-BE49-F238E27FC236}">
                <a16:creationId xmlns:a16="http://schemas.microsoft.com/office/drawing/2014/main" id="{43F3F34A-D5E4-4200-8765-596748A02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76333"/>
              </p:ext>
            </p:extLst>
          </p:nvPr>
        </p:nvGraphicFramePr>
        <p:xfrm>
          <a:off x="430213" y="5492040"/>
          <a:ext cx="80279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r:id="rId12" imgW="3340080" imgH="228600" progId="Equation.DSMT4">
                  <p:embed/>
                </p:oleObj>
              </mc:Choice>
              <mc:Fallback>
                <p:oleObj r:id="rId12" imgW="3340080" imgH="228600" progId="Equation.DSMT4">
                  <p:embed/>
                  <p:pic>
                    <p:nvPicPr>
                      <p:cNvPr id="15898" name="Object 538">
                        <a:extLst>
                          <a:ext uri="{FF2B5EF4-FFF2-40B4-BE49-F238E27FC236}">
                            <a16:creationId xmlns:a16="http://schemas.microsoft.com/office/drawing/2014/main" id="{AEEB3099-6681-444A-A3FE-E7203F43E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492040"/>
                        <a:ext cx="80279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>
            <a:extLst>
              <a:ext uri="{FF2B5EF4-FFF2-40B4-BE49-F238E27FC236}">
                <a16:creationId xmlns:a16="http://schemas.microsoft.com/office/drawing/2014/main" id="{D6AE895F-B160-44AF-BFFA-DA4AD468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493252"/>
            <a:ext cx="2884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</a:rPr>
              <a:t>提升总结</a:t>
            </a:r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20" name="矩形 6">
            <a:extLst>
              <a:ext uri="{FF2B5EF4-FFF2-40B4-BE49-F238E27FC236}">
                <a16:creationId xmlns:a16="http://schemas.microsoft.com/office/drawing/2014/main" id="{5D02E80C-1C4D-4271-9A81-A2731F926987}"/>
              </a:ext>
            </a:extLst>
          </p:cNvPr>
          <p:cNvSpPr/>
          <p:nvPr/>
        </p:nvSpPr>
        <p:spPr>
          <a:xfrm>
            <a:off x="1503363" y="1442600"/>
            <a:ext cx="55737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可以，当且仅当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a=b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时，等号成立，</a:t>
            </a:r>
          </a:p>
        </p:txBody>
      </p:sp>
      <p:graphicFrame>
        <p:nvGraphicFramePr>
          <p:cNvPr id="21" name="Object 664">
            <a:extLst>
              <a:ext uri="{FF2B5EF4-FFF2-40B4-BE49-F238E27FC236}">
                <a16:creationId xmlns:a16="http://schemas.microsoft.com/office/drawing/2014/main" id="{62820B7A-C9E5-4368-B34A-FCBE6DFA4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438608"/>
              </p:ext>
            </p:extLst>
          </p:nvPr>
        </p:nvGraphicFramePr>
        <p:xfrm>
          <a:off x="1597025" y="1996637"/>
          <a:ext cx="3443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r:id="rId14" imgW="1333440" imgH="215640" progId="Equation.DSMT4">
                  <p:embed/>
                </p:oleObj>
              </mc:Choice>
              <mc:Fallback>
                <p:oleObj r:id="rId14" imgW="1333440" imgH="215640" progId="Equation.DSMT4">
                  <p:embed/>
                  <p:pic>
                    <p:nvPicPr>
                      <p:cNvPr id="12293" name="Object 664">
                        <a:extLst>
                          <a:ext uri="{FF2B5EF4-FFF2-40B4-BE49-F238E27FC236}">
                            <a16:creationId xmlns:a16="http://schemas.microsoft.com/office/drawing/2014/main" id="{D9C5A4BD-602A-4281-A93D-B9370C259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996637"/>
                        <a:ext cx="34432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>
            <a:extLst>
              <a:ext uri="{FF2B5EF4-FFF2-40B4-BE49-F238E27FC236}">
                <a16:creationId xmlns:a16="http://schemas.microsoft.com/office/drawing/2014/main" id="{478E9B5E-E698-43B6-9E9B-14777955F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442600"/>
            <a:ext cx="1016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>
                <a:solidFill>
                  <a:srgbClr val="CC00CC"/>
                </a:solidFill>
                <a:latin typeface="Arial" panose="020B0604020202020204" pitchFamily="34" charset="0"/>
              </a:rPr>
              <a:t>提示:</a:t>
            </a:r>
          </a:p>
        </p:txBody>
      </p:sp>
      <p:sp>
        <p:nvSpPr>
          <p:cNvPr id="25" name="Rectangle 405">
            <a:extLst>
              <a:ext uri="{FF2B5EF4-FFF2-40B4-BE49-F238E27FC236}">
                <a16:creationId xmlns:a16="http://schemas.microsoft.com/office/drawing/2014/main" id="{C54DC66F-DBFF-4AD3-9358-86B2C24D611E}"/>
              </a:ext>
            </a:extLst>
          </p:cNvPr>
          <p:cNvSpPr/>
          <p:nvPr/>
        </p:nvSpPr>
        <p:spPr>
          <a:xfrm>
            <a:off x="499912" y="886065"/>
            <a:ext cx="5219851" cy="52540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n-ea"/>
              </a:rPr>
              <a:t>2.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n-ea"/>
              </a:rPr>
              <a:t>上述不等关系可否取等号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？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173FA16-AA25-42F9-8552-1CC1E9D21983}"/>
              </a:ext>
            </a:extLst>
          </p:cNvPr>
          <p:cNvGrpSpPr/>
          <p:nvPr/>
        </p:nvGrpSpPr>
        <p:grpSpPr>
          <a:xfrm>
            <a:off x="7725279" y="-121286"/>
            <a:ext cx="4107816" cy="4206399"/>
            <a:chOff x="7725279" y="-121286"/>
            <a:chExt cx="4107816" cy="4206399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7C7DDFF-8E65-4F33-8FCF-9696411084E4}"/>
                </a:ext>
              </a:extLst>
            </p:cNvPr>
            <p:cNvGrpSpPr/>
            <p:nvPr/>
          </p:nvGrpSpPr>
          <p:grpSpPr>
            <a:xfrm>
              <a:off x="8143875" y="322527"/>
              <a:ext cx="3343275" cy="3335292"/>
              <a:chOff x="8143875" y="322527"/>
              <a:chExt cx="3343275" cy="333529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BBC7858-7FB1-4F9B-94BC-DD6E7F29A213}"/>
                  </a:ext>
                </a:extLst>
              </p:cNvPr>
              <p:cNvSpPr/>
              <p:nvPr/>
            </p:nvSpPr>
            <p:spPr>
              <a:xfrm rot="2655808">
                <a:off x="8619847" y="821907"/>
                <a:ext cx="2381250" cy="23365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BD37876-6B2A-41E2-8545-B8567F7F828B}"/>
                  </a:ext>
                </a:extLst>
              </p:cNvPr>
              <p:cNvCxnSpPr/>
              <p:nvPr/>
            </p:nvCxnSpPr>
            <p:spPr>
              <a:xfrm>
                <a:off x="8143875" y="2001400"/>
                <a:ext cx="33432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0F9EFBF-C88A-4034-AF98-7E12901555F3}"/>
                  </a:ext>
                </a:extLst>
              </p:cNvPr>
              <p:cNvCxnSpPr/>
              <p:nvPr/>
            </p:nvCxnSpPr>
            <p:spPr>
              <a:xfrm>
                <a:off x="9772650" y="322527"/>
                <a:ext cx="66675" cy="33352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441">
              <a:extLst>
                <a:ext uri="{FF2B5EF4-FFF2-40B4-BE49-F238E27FC236}">
                  <a16:creationId xmlns:a16="http://schemas.microsoft.com/office/drawing/2014/main" id="{BD40F87F-E300-4E18-906E-3F30FCA15A3F}"/>
                </a:ext>
              </a:extLst>
            </p:cNvPr>
            <p:cNvSpPr/>
            <p:nvPr/>
          </p:nvSpPr>
          <p:spPr bwMode="auto">
            <a:xfrm>
              <a:off x="9772650" y="3654900"/>
              <a:ext cx="190500" cy="430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+mn-ea"/>
                </a:rPr>
                <a:t>B</a:t>
              </a:r>
            </a:p>
          </p:txBody>
        </p:sp>
        <p:sp>
          <p:nvSpPr>
            <p:cNvPr id="27" name="Text Box 457">
              <a:extLst>
                <a:ext uri="{FF2B5EF4-FFF2-40B4-BE49-F238E27FC236}">
                  <a16:creationId xmlns:a16="http://schemas.microsoft.com/office/drawing/2014/main" id="{5E8F85CB-9C38-4662-B4D2-1A1ED9919398}"/>
                </a:ext>
              </a:extLst>
            </p:cNvPr>
            <p:cNvSpPr txBox="1"/>
            <p:nvPr/>
          </p:nvSpPr>
          <p:spPr bwMode="auto">
            <a:xfrm>
              <a:off x="7725279" y="1700568"/>
              <a:ext cx="363538" cy="5254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A</a:t>
              </a:r>
            </a:p>
          </p:txBody>
        </p:sp>
        <p:sp>
          <p:nvSpPr>
            <p:cNvPr id="28" name="Text Box 458">
              <a:extLst>
                <a:ext uri="{FF2B5EF4-FFF2-40B4-BE49-F238E27FC236}">
                  <a16:creationId xmlns:a16="http://schemas.microsoft.com/office/drawing/2014/main" id="{11FAAA26-5B09-4CAA-B21E-0B30D8B9B97D}"/>
                </a:ext>
              </a:extLst>
            </p:cNvPr>
            <p:cNvSpPr txBox="1"/>
            <p:nvPr/>
          </p:nvSpPr>
          <p:spPr bwMode="auto">
            <a:xfrm>
              <a:off x="11469557" y="1714696"/>
              <a:ext cx="363538" cy="5254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</a:p>
          </p:txBody>
        </p:sp>
        <p:sp>
          <p:nvSpPr>
            <p:cNvPr id="29" name="Text Box 461">
              <a:extLst>
                <a:ext uri="{FF2B5EF4-FFF2-40B4-BE49-F238E27FC236}">
                  <a16:creationId xmlns:a16="http://schemas.microsoft.com/office/drawing/2014/main" id="{C3A23ADA-8437-41E8-999D-7CE4DBD3B15B}"/>
                </a:ext>
              </a:extLst>
            </p:cNvPr>
            <p:cNvSpPr txBox="1"/>
            <p:nvPr/>
          </p:nvSpPr>
          <p:spPr bwMode="auto">
            <a:xfrm>
              <a:off x="9605962" y="-121286"/>
              <a:ext cx="333375" cy="5254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3361A-5974-4469-9700-A73C886B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26"/>
          <a:stretch/>
        </p:blipFill>
        <p:spPr>
          <a:xfrm>
            <a:off x="0" y="-7446"/>
            <a:ext cx="12178790" cy="4982570"/>
          </a:xfrm>
          <a:prstGeom prst="rect">
            <a:avLst/>
          </a:prstGeom>
        </p:spPr>
      </p:pic>
      <p:grpSp>
        <p:nvGrpSpPr>
          <p:cNvPr id="8" name="Group 17">
            <a:extLst>
              <a:ext uri="{FF2B5EF4-FFF2-40B4-BE49-F238E27FC236}">
                <a16:creationId xmlns:a16="http://schemas.microsoft.com/office/drawing/2014/main" id="{39577D0E-00C3-414C-B9CF-BFC37D8B417F}"/>
              </a:ext>
            </a:extLst>
          </p:cNvPr>
          <p:cNvGrpSpPr>
            <a:grpSpLocks/>
          </p:cNvGrpSpPr>
          <p:nvPr/>
        </p:nvGrpSpPr>
        <p:grpSpPr bwMode="auto">
          <a:xfrm>
            <a:off x="574835" y="2516580"/>
            <a:ext cx="10828339" cy="552450"/>
            <a:chOff x="467" y="251"/>
            <a:chExt cx="6821" cy="348"/>
          </a:xfrm>
        </p:grpSpPr>
        <p:graphicFrame>
          <p:nvGraphicFramePr>
            <p:cNvPr id="10" name="Object 415">
              <a:extLst>
                <a:ext uri="{FF2B5EF4-FFF2-40B4-BE49-F238E27FC236}">
                  <a16:creationId xmlns:a16="http://schemas.microsoft.com/office/drawing/2014/main" id="{2697635A-A439-46AA-A8F4-1E5E9A6EA5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197240"/>
                </p:ext>
              </p:extLst>
            </p:nvPr>
          </p:nvGraphicFramePr>
          <p:xfrm>
            <a:off x="4408" y="268"/>
            <a:ext cx="31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2" r:id="rId4" imgW="431640" imgH="393480" progId="Equation.DSMT4">
                    <p:embed/>
                  </p:oleObj>
                </mc:Choice>
                <mc:Fallback>
                  <p:oleObj r:id="rId4" imgW="431640" imgH="393480" progId="Equation.DSMT4">
                    <p:embed/>
                    <p:pic>
                      <p:nvPicPr>
                        <p:cNvPr id="16" name="Object 415">
                          <a:extLst>
                            <a:ext uri="{FF2B5EF4-FFF2-40B4-BE49-F238E27FC236}">
                              <a16:creationId xmlns:a16="http://schemas.microsoft.com/office/drawing/2014/main" id="{13CFB493-D926-40CC-A920-795AD0B3D6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268"/>
                          <a:ext cx="319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416">
              <a:extLst>
                <a:ext uri="{FF2B5EF4-FFF2-40B4-BE49-F238E27FC236}">
                  <a16:creationId xmlns:a16="http://schemas.microsoft.com/office/drawing/2014/main" id="{717E902D-0301-45B4-91D1-D3E0F958EFA2}"/>
                </a:ext>
              </a:extLst>
            </p:cNvPr>
            <p:cNvSpPr txBox="1"/>
            <p:nvPr/>
          </p:nvSpPr>
          <p:spPr>
            <a:xfrm>
              <a:off x="467" y="258"/>
              <a:ext cx="1251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+mj-ea"/>
                  <a:ea typeface="+mj-ea"/>
                </a:rPr>
                <a:t>2.</a:t>
              </a: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特别地，</a:t>
              </a:r>
            </a:p>
          </p:txBody>
        </p:sp>
        <p:sp>
          <p:nvSpPr>
            <p:cNvPr id="12" name="Text Box 417">
              <a:extLst>
                <a:ext uri="{FF2B5EF4-FFF2-40B4-BE49-F238E27FC236}">
                  <a16:creationId xmlns:a16="http://schemas.microsoft.com/office/drawing/2014/main" id="{3A8BE46C-11BC-4D16-9817-B443C8FC57E4}"/>
                </a:ext>
              </a:extLst>
            </p:cNvPr>
            <p:cNvSpPr txBox="1"/>
            <p:nvPr/>
          </p:nvSpPr>
          <p:spPr>
            <a:xfrm>
              <a:off x="3628" y="251"/>
              <a:ext cx="1777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我们用        ，</a:t>
              </a:r>
            </a:p>
          </p:txBody>
        </p:sp>
        <p:graphicFrame>
          <p:nvGraphicFramePr>
            <p:cNvPr id="13" name="Object 418">
              <a:extLst>
                <a:ext uri="{FF2B5EF4-FFF2-40B4-BE49-F238E27FC236}">
                  <a16:creationId xmlns:a16="http://schemas.microsoft.com/office/drawing/2014/main" id="{D7677DC1-036D-4636-B4FA-AFC6C99247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585488"/>
                </p:ext>
              </p:extLst>
            </p:nvPr>
          </p:nvGraphicFramePr>
          <p:xfrm>
            <a:off x="4843" y="258"/>
            <a:ext cx="31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3" r:id="rId6" imgW="419040" imgH="393480" progId="Equation.DSMT4">
                    <p:embed/>
                  </p:oleObj>
                </mc:Choice>
                <mc:Fallback>
                  <p:oleObj r:id="rId6" imgW="419040" imgH="393480" progId="Equation.DSMT4">
                    <p:embed/>
                    <p:pic>
                      <p:nvPicPr>
                        <p:cNvPr id="19" name="Object 418">
                          <a:extLst>
                            <a:ext uri="{FF2B5EF4-FFF2-40B4-BE49-F238E27FC236}">
                              <a16:creationId xmlns:a16="http://schemas.microsoft.com/office/drawing/2014/main" id="{398E3E5C-7620-4FEB-BB7E-49212D6A41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3" y="258"/>
                          <a:ext cx="319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19">
              <a:extLst>
                <a:ext uri="{FF2B5EF4-FFF2-40B4-BE49-F238E27FC236}">
                  <a16:creationId xmlns:a16="http://schemas.microsoft.com/office/drawing/2014/main" id="{089CA120-A5B0-4C81-B4D0-72A880DFCA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538583"/>
                </p:ext>
              </p:extLst>
            </p:nvPr>
          </p:nvGraphicFramePr>
          <p:xfrm>
            <a:off x="6117" y="302"/>
            <a:ext cx="41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r:id="rId8" imgW="520560" imgH="330120" progId="Equation.DSMT4">
                    <p:embed/>
                  </p:oleObj>
                </mc:Choice>
                <mc:Fallback>
                  <p:oleObj r:id="rId8" imgW="520560" imgH="330120" progId="Equation.DSMT4">
                    <p:embed/>
                    <p:pic>
                      <p:nvPicPr>
                        <p:cNvPr id="20" name="Object 419">
                          <a:extLst>
                            <a:ext uri="{FF2B5EF4-FFF2-40B4-BE49-F238E27FC236}">
                              <a16:creationId xmlns:a16="http://schemas.microsoft.com/office/drawing/2014/main" id="{56B82CF5-CD01-4B1D-B992-E1F2E7FAF4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7" y="302"/>
                          <a:ext cx="41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422">
              <a:extLst>
                <a:ext uri="{FF2B5EF4-FFF2-40B4-BE49-F238E27FC236}">
                  <a16:creationId xmlns:a16="http://schemas.microsoft.com/office/drawing/2014/main" id="{F92DEBF6-4970-4CE0-B3C5-6E11249724EB}"/>
                </a:ext>
              </a:extLst>
            </p:cNvPr>
            <p:cNvSpPr txBox="1"/>
            <p:nvPr/>
          </p:nvSpPr>
          <p:spPr>
            <a:xfrm>
              <a:off x="5136" y="256"/>
              <a:ext cx="11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分别代替</a:t>
              </a:r>
            </a:p>
          </p:txBody>
        </p:sp>
        <p:sp>
          <p:nvSpPr>
            <p:cNvPr id="17" name="Text Box 423">
              <a:extLst>
                <a:ext uri="{FF2B5EF4-FFF2-40B4-BE49-F238E27FC236}">
                  <a16:creationId xmlns:a16="http://schemas.microsoft.com/office/drawing/2014/main" id="{9CD05988-A8B3-4563-9EF2-A367967BAD1C}"/>
                </a:ext>
              </a:extLst>
            </p:cNvPr>
            <p:cNvSpPr txBox="1"/>
            <p:nvPr/>
          </p:nvSpPr>
          <p:spPr>
            <a:xfrm>
              <a:off x="6567" y="268"/>
              <a:ext cx="721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那么</a:t>
              </a:r>
            </a:p>
          </p:txBody>
        </p:sp>
      </p:grp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3D01572F-084C-4BB3-93E7-2B099ACEB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13892"/>
              </p:ext>
            </p:extLst>
          </p:nvPr>
        </p:nvGraphicFramePr>
        <p:xfrm>
          <a:off x="6682834" y="1187693"/>
          <a:ext cx="2141351" cy="54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r:id="rId10" imgW="888840" imgH="228600" progId="Equation.DSMT4">
                  <p:embed/>
                </p:oleObj>
              </mc:Choice>
              <mc:Fallback>
                <p:oleObj r:id="rId10" imgW="888840" imgH="2286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D2B770E7-CBB4-403E-A1EA-151906E07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834" y="1187693"/>
                        <a:ext cx="2141351" cy="549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1">
            <a:extLst>
              <a:ext uri="{FF2B5EF4-FFF2-40B4-BE49-F238E27FC236}">
                <a16:creationId xmlns:a16="http://schemas.microsoft.com/office/drawing/2014/main" id="{0619EC4B-AFCB-49A5-B62B-AE72C957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10" y="1158181"/>
            <a:ext cx="722630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一般地，对于任意实数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/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/>
              <a:t>，我们有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567BB83-AF41-4591-BECA-335C9759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62" y="1779890"/>
            <a:ext cx="5280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/>
              <a:t>当且仅当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 dirty="0"/>
              <a:t>时，等号成立</a:t>
            </a:r>
            <a:r>
              <a:rPr lang="en-US" altLang="zh-CN" sz="2800" b="1" dirty="0"/>
              <a:t>.</a:t>
            </a: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5B21F6E-E33B-4BB9-A25E-22FE45E4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9" y="532705"/>
            <a:ext cx="2884488" cy="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【</a:t>
            </a:r>
            <a:r>
              <a:rPr lang="zh-CN" altLang="en-US" sz="2800" b="1" dirty="0">
                <a:solidFill>
                  <a:srgbClr val="CC00CC"/>
                </a:solidFill>
                <a:latin typeface="Arial" panose="020B0604020202020204" pitchFamily="34" charset="0"/>
              </a:rPr>
              <a:t>总结</a:t>
            </a:r>
            <a:r>
              <a:rPr lang="en-US" altLang="zh-CN" sz="2800" b="1" dirty="0">
                <a:solidFill>
                  <a:srgbClr val="CC00CC"/>
                </a:solidFill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6510CA30-6AFB-4682-A353-BE86321D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705" y="2502784"/>
            <a:ext cx="3480013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/>
              <a:t>如果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/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都是非负数</a:t>
            </a:r>
            <a:r>
              <a:rPr lang="zh-CN" altLang="en-US" sz="2800" b="1" dirty="0"/>
              <a:t>，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935EB457-293C-404B-BB93-06712C64E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335" y="3336887"/>
            <a:ext cx="5280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/>
              <a:t>,</a:t>
            </a:r>
            <a:r>
              <a:rPr lang="zh-CN" altLang="en-US" sz="2800" b="1" dirty="0"/>
              <a:t>当且仅当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 dirty="0"/>
              <a:t>时，等号成立</a:t>
            </a:r>
            <a:r>
              <a:rPr lang="en-US" altLang="zh-CN" sz="2800" b="1" dirty="0"/>
              <a:t>.</a:t>
            </a: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23723C8-3A91-496F-8B88-B491FEF5F4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362" y="3200433"/>
            <a:ext cx="2136973" cy="98060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5F58D562-C683-4C3D-9E17-A4FAE5AE24AA}"/>
              </a:ext>
            </a:extLst>
          </p:cNvPr>
          <p:cNvSpPr txBox="1"/>
          <p:nvPr/>
        </p:nvSpPr>
        <p:spPr>
          <a:xfrm>
            <a:off x="604434" y="4173040"/>
            <a:ext cx="106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文字语言可叙述为：两个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非负实数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的算数平均数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不小于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它们的几何平均数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D05B224-739F-45D1-A352-418064636E0B}"/>
              </a:ext>
            </a:extLst>
          </p:cNvPr>
          <p:cNvSpPr txBox="1"/>
          <p:nvPr/>
        </p:nvSpPr>
        <p:spPr>
          <a:xfrm>
            <a:off x="604434" y="5285045"/>
            <a:ext cx="1069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从数列的角度看：两个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正实数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的等差中项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不小于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它们的正等比中项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4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32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1" y="1440112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25" name="Text Box 420">
            <a:extLst>
              <a:ext uri="{FF2B5EF4-FFF2-40B4-BE49-F238E27FC236}">
                <a16:creationId xmlns:a16="http://schemas.microsoft.com/office/drawing/2014/main" id="{B90DAA90-2E05-496C-8D94-168B57ECEA87}"/>
              </a:ext>
            </a:extLst>
          </p:cNvPr>
          <p:cNvSpPr txBox="1"/>
          <p:nvPr/>
        </p:nvSpPr>
        <p:spPr>
          <a:xfrm>
            <a:off x="4196787" y="1094761"/>
            <a:ext cx="6507491" cy="30347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如图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是圆的直径，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是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上任一点，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AC=a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CB=b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过点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作垂直于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的弦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，连接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则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CD=</a:t>
            </a:r>
            <a:r>
              <a:rPr lang="en-US" altLang="zh-CN" sz="2800" b="1" i="1" u="sng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n-ea"/>
              </a:rPr>
              <a:t>,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半径为</a:t>
            </a:r>
            <a:r>
              <a:rPr lang="zh-CN" altLang="en-US" sz="2800" b="1" u="sng" noProof="1">
                <a:solidFill>
                  <a:schemeClr val="accent5">
                    <a:lumMod val="10000"/>
                  </a:schemeClr>
                </a:solidFill>
              </a:rPr>
              <a:t>                 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D993FC64-8BD1-46A1-B98D-94ED21D5C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9980"/>
              </p:ext>
            </p:extLst>
          </p:nvPr>
        </p:nvGraphicFramePr>
        <p:xfrm>
          <a:off x="5351063" y="3511050"/>
          <a:ext cx="823911" cy="59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r:id="rId10" imgW="317362" imgH="228501" progId="Equation.DSMT4">
                  <p:embed/>
                </p:oleObj>
              </mc:Choice>
              <mc:Fallback>
                <p:oleObj r:id="rId10" imgW="317362" imgH="228501" progId="Equation.DSMT4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70BC8060-A2D9-4506-B817-17A590589B6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063" y="3511050"/>
                        <a:ext cx="823911" cy="593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6ABF874F-109E-4E3F-AEB6-3F841E329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35381"/>
              </p:ext>
            </p:extLst>
          </p:nvPr>
        </p:nvGraphicFramePr>
        <p:xfrm>
          <a:off x="7763410" y="3348578"/>
          <a:ext cx="890481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r:id="rId12" imgW="368140" imgH="393529" progId="Equation.DSMT4">
                  <p:embed/>
                </p:oleObj>
              </mc:Choice>
              <mc:Fallback>
                <p:oleObj r:id="rId12" imgW="368140" imgH="393529" progId="Equation.DSMT4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EB314157-6CD1-4831-AA06-B489491C489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410" y="3348578"/>
                        <a:ext cx="890481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27">
            <a:extLst>
              <a:ext uri="{FF2B5EF4-FFF2-40B4-BE49-F238E27FC236}">
                <a16:creationId xmlns:a16="http://schemas.microsoft.com/office/drawing/2014/main" id="{BD22599A-5B9B-4A9D-85B7-DCB4EC874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77267"/>
              </p:ext>
            </p:extLst>
          </p:nvPr>
        </p:nvGraphicFramePr>
        <p:xfrm>
          <a:off x="999055" y="4626239"/>
          <a:ext cx="9595107" cy="66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14" imgW="3492360" imgH="241200" progId="Equation.DSMT4">
                  <p:embed/>
                </p:oleObj>
              </mc:Choice>
              <mc:Fallback>
                <p:oleObj r:id="rId14" imgW="3492360" imgH="241200" progId="Equation.DSMT4">
                  <p:embed/>
                  <p:pic>
                    <p:nvPicPr>
                      <p:cNvPr id="240043" name="Object 427">
                        <a:extLst>
                          <a:ext uri="{FF2B5EF4-FFF2-40B4-BE49-F238E27FC236}">
                            <a16:creationId xmlns:a16="http://schemas.microsoft.com/office/drawing/2014/main" id="{3CE15224-4869-405B-A6EA-EDAA3158CB2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55" y="4626239"/>
                        <a:ext cx="9595107" cy="664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10582528-4D55-4305-BEA2-2106564CF68B}"/>
              </a:ext>
            </a:extLst>
          </p:cNvPr>
          <p:cNvGrpSpPr/>
          <p:nvPr/>
        </p:nvGrpSpPr>
        <p:grpSpPr>
          <a:xfrm>
            <a:off x="688413" y="1241375"/>
            <a:ext cx="3436937" cy="3430587"/>
            <a:chOff x="452438" y="887413"/>
            <a:chExt cx="3436937" cy="3430587"/>
          </a:xfrm>
        </p:grpSpPr>
        <p:grpSp>
          <p:nvGrpSpPr>
            <p:cNvPr id="13" name="Group 431">
              <a:extLst>
                <a:ext uri="{FF2B5EF4-FFF2-40B4-BE49-F238E27FC236}">
                  <a16:creationId xmlns:a16="http://schemas.microsoft.com/office/drawing/2014/main" id="{F157E1D3-9D25-4BFD-AB70-22AF81CE2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438" y="887413"/>
              <a:ext cx="3436937" cy="3430587"/>
              <a:chOff x="538" y="366"/>
              <a:chExt cx="2165" cy="2161"/>
            </a:xfrm>
          </p:grpSpPr>
          <p:sp>
            <p:nvSpPr>
              <p:cNvPr id="14" name="Text Box 416">
                <a:extLst>
                  <a:ext uri="{FF2B5EF4-FFF2-40B4-BE49-F238E27FC236}">
                    <a16:creationId xmlns:a16="http://schemas.microsoft.com/office/drawing/2014/main" id="{D7984F95-BA13-4C16-A703-65AEB2EF3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5" y="366"/>
                <a:ext cx="1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50000"/>
                  </a:lnSpc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150000"/>
                  </a:lnSpc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150000"/>
                  </a:lnSpc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150000"/>
                  </a:lnSpc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150000"/>
                  </a:lnSpc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0000FF"/>
                    </a:solidFill>
                  </a:rPr>
                  <a:t>D</a:t>
                </a:r>
              </a:p>
            </p:txBody>
          </p:sp>
          <p:grpSp>
            <p:nvGrpSpPr>
              <p:cNvPr id="15" name="Group 430">
                <a:extLst>
                  <a:ext uri="{FF2B5EF4-FFF2-40B4-BE49-F238E27FC236}">
                    <a16:creationId xmlns:a16="http://schemas.microsoft.com/office/drawing/2014/main" id="{0500025C-996D-44AA-BB3D-4E08AA65C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" y="588"/>
                <a:ext cx="2165" cy="1939"/>
                <a:chOff x="603" y="588"/>
                <a:chExt cx="2165" cy="1939"/>
              </a:xfrm>
            </p:grpSpPr>
            <p:sp>
              <p:nvSpPr>
                <p:cNvPr id="16" name="Text Box 409">
                  <a:extLst>
                    <a:ext uri="{FF2B5EF4-FFF2-40B4-BE49-F238E27FC236}">
                      <a16:creationId xmlns:a16="http://schemas.microsoft.com/office/drawing/2014/main" id="{57D9DED0-27AC-4FFA-B399-0F96A61326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3" y="1317"/>
                  <a:ext cx="2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17" name="Oval 411">
                  <a:extLst>
                    <a:ext uri="{FF2B5EF4-FFF2-40B4-BE49-F238E27FC236}">
                      <a16:creationId xmlns:a16="http://schemas.microsoft.com/office/drawing/2014/main" id="{E2C25DC2-5035-4552-98DA-7D0490CBD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" y="588"/>
                  <a:ext cx="1725" cy="173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" name="Line 412">
                  <a:extLst>
                    <a:ext uri="{FF2B5EF4-FFF2-40B4-BE49-F238E27FC236}">
                      <a16:creationId xmlns:a16="http://schemas.microsoft.com/office/drawing/2014/main" id="{E29A62D0-3DE0-494D-AA10-F1C7D4952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6" y="1457"/>
                  <a:ext cx="1726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Text Box 413">
                  <a:extLst>
                    <a:ext uri="{FF2B5EF4-FFF2-40B4-BE49-F238E27FC236}">
                      <a16:creationId xmlns:a16="http://schemas.microsoft.com/office/drawing/2014/main" id="{63EA6C30-F36F-4D78-89F7-ED2A47C52C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3" y="1353"/>
                  <a:ext cx="24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  <p:sp>
              <p:nvSpPr>
                <p:cNvPr id="20" name="Text Box 414">
                  <a:extLst>
                    <a:ext uri="{FF2B5EF4-FFF2-40B4-BE49-F238E27FC236}">
                      <a16:creationId xmlns:a16="http://schemas.microsoft.com/office/drawing/2014/main" id="{E2B6BB9A-CA35-4F51-AD71-758A342C3B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1457"/>
                  <a:ext cx="21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  <p:sp>
              <p:nvSpPr>
                <p:cNvPr id="21" name="Line 415">
                  <a:extLst>
                    <a:ext uri="{FF2B5EF4-FFF2-40B4-BE49-F238E27FC236}">
                      <a16:creationId xmlns:a16="http://schemas.microsoft.com/office/drawing/2014/main" id="{58ECC364-0431-4402-B310-D80944E6C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8" y="637"/>
                  <a:ext cx="0" cy="163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Text Box 417">
                  <a:extLst>
                    <a:ext uri="{FF2B5EF4-FFF2-40B4-BE49-F238E27FC236}">
                      <a16:creationId xmlns:a16="http://schemas.microsoft.com/office/drawing/2014/main" id="{8B2335BB-E665-48E7-BF30-BD11BE13D1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8" y="2239"/>
                  <a:ext cx="17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150000"/>
                    </a:lnSpc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0000FF"/>
                      </a:solidFill>
                    </a:rPr>
                    <a:t>E</a:t>
                  </a:r>
                </a:p>
              </p:txBody>
            </p:sp>
            <p:sp>
              <p:nvSpPr>
                <p:cNvPr id="23" name="Line 418">
                  <a:extLst>
                    <a:ext uri="{FF2B5EF4-FFF2-40B4-BE49-F238E27FC236}">
                      <a16:creationId xmlns:a16="http://schemas.microsoft.com/office/drawing/2014/main" id="{E4479310-04E1-4428-B4BA-69C3D1A25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6" y="657"/>
                  <a:ext cx="1162" cy="80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Line 419">
                  <a:extLst>
                    <a:ext uri="{FF2B5EF4-FFF2-40B4-BE49-F238E27FC236}">
                      <a16:creationId xmlns:a16="http://schemas.microsoft.com/office/drawing/2014/main" id="{7AFB21C8-2692-48A7-AE76-3C485A0A3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8" y="657"/>
                  <a:ext cx="564" cy="80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2096C51-92CA-49CE-9C5F-B0678A1954A2}"/>
                </a:ext>
              </a:extLst>
            </p:cNvPr>
            <p:cNvCxnSpPr>
              <a:stCxn id="24" idx="0"/>
            </p:cNvCxnSpPr>
            <p:nvPr/>
          </p:nvCxnSpPr>
          <p:spPr>
            <a:xfrm flipH="1">
              <a:off x="2133600" y="1349375"/>
              <a:ext cx="469900" cy="127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6C7B37B-EA8A-4961-AED9-5087682812C5}"/>
                </a:ext>
              </a:extLst>
            </p:cNvPr>
            <p:cNvSpPr txBox="1"/>
            <p:nvPr/>
          </p:nvSpPr>
          <p:spPr>
            <a:xfrm>
              <a:off x="1828800" y="2528508"/>
              <a:ext cx="35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456F6FC-175F-4764-BE7B-8E9F1D6A7D3C}"/>
              </a:ext>
            </a:extLst>
          </p:cNvPr>
          <p:cNvSpPr txBox="1"/>
          <p:nvPr/>
        </p:nvSpPr>
        <p:spPr>
          <a:xfrm>
            <a:off x="852641" y="838517"/>
            <a:ext cx="20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</a:rPr>
              <a:t>几何解释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DA374283-C215-47E4-BD8E-161066B89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5476638"/>
            <a:ext cx="5458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9900FF"/>
                </a:solidFill>
                <a:latin typeface="Arial" panose="020B0604020202020204" pitchFamily="34" charset="0"/>
              </a:rPr>
              <a:t>几何意义：半径不小于半弦</a:t>
            </a:r>
            <a:r>
              <a:rPr lang="en-US" altLang="zh-CN" sz="3200" b="1" dirty="0">
                <a:solidFill>
                  <a:srgbClr val="9900FF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22E4E0C-C120-4F8D-B20A-19BC474F51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0918" y="5383848"/>
            <a:ext cx="2136973" cy="98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grpSp>
        <p:nvGrpSpPr>
          <p:cNvPr id="49" name="Group 17">
            <a:extLst>
              <a:ext uri="{FF2B5EF4-FFF2-40B4-BE49-F238E27FC236}">
                <a16:creationId xmlns:a16="http://schemas.microsoft.com/office/drawing/2014/main" id="{DCB83164-C11D-43DF-B5F8-BF806B3277F1}"/>
              </a:ext>
            </a:extLst>
          </p:cNvPr>
          <p:cNvGrpSpPr>
            <a:grpSpLocks/>
          </p:cNvGrpSpPr>
          <p:nvPr/>
        </p:nvGrpSpPr>
        <p:grpSpPr bwMode="auto">
          <a:xfrm>
            <a:off x="574835" y="2516580"/>
            <a:ext cx="10828339" cy="552450"/>
            <a:chOff x="467" y="251"/>
            <a:chExt cx="6821" cy="348"/>
          </a:xfrm>
        </p:grpSpPr>
        <p:graphicFrame>
          <p:nvGraphicFramePr>
            <p:cNvPr id="50" name="Object 415">
              <a:extLst>
                <a:ext uri="{FF2B5EF4-FFF2-40B4-BE49-F238E27FC236}">
                  <a16:creationId xmlns:a16="http://schemas.microsoft.com/office/drawing/2014/main" id="{D3962744-8F68-44D4-8CC9-77DC4AA66E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279666"/>
                </p:ext>
              </p:extLst>
            </p:nvPr>
          </p:nvGraphicFramePr>
          <p:xfrm>
            <a:off x="4408" y="268"/>
            <a:ext cx="319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r:id="rId10" imgW="431640" imgH="393480" progId="Equation.DSMT4">
                    <p:embed/>
                  </p:oleObj>
                </mc:Choice>
                <mc:Fallback>
                  <p:oleObj r:id="rId10" imgW="431640" imgH="393480" progId="Equation.DSMT4">
                    <p:embed/>
                    <p:pic>
                      <p:nvPicPr>
                        <p:cNvPr id="10" name="Object 415">
                          <a:extLst>
                            <a:ext uri="{FF2B5EF4-FFF2-40B4-BE49-F238E27FC236}">
                              <a16:creationId xmlns:a16="http://schemas.microsoft.com/office/drawing/2014/main" id="{2697635A-A439-46AA-A8F4-1E5E9A6EA5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268"/>
                          <a:ext cx="319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 Box 416">
              <a:extLst>
                <a:ext uri="{FF2B5EF4-FFF2-40B4-BE49-F238E27FC236}">
                  <a16:creationId xmlns:a16="http://schemas.microsoft.com/office/drawing/2014/main" id="{ABBA580F-5EF4-4FA2-B23B-E3194FF7F0E7}"/>
                </a:ext>
              </a:extLst>
            </p:cNvPr>
            <p:cNvSpPr txBox="1"/>
            <p:nvPr/>
          </p:nvSpPr>
          <p:spPr>
            <a:xfrm>
              <a:off x="467" y="258"/>
              <a:ext cx="1251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800" b="1" noProof="1">
                  <a:solidFill>
                    <a:schemeClr val="accent5">
                      <a:lumMod val="10000"/>
                    </a:schemeClr>
                  </a:solidFill>
                  <a:latin typeface="+mj-ea"/>
                  <a:ea typeface="+mj-ea"/>
                </a:rPr>
                <a:t>2.</a:t>
              </a: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特别地，</a:t>
              </a:r>
            </a:p>
          </p:txBody>
        </p:sp>
        <p:sp>
          <p:nvSpPr>
            <p:cNvPr id="52" name="Text Box 417">
              <a:extLst>
                <a:ext uri="{FF2B5EF4-FFF2-40B4-BE49-F238E27FC236}">
                  <a16:creationId xmlns:a16="http://schemas.microsoft.com/office/drawing/2014/main" id="{0FEAAABD-D71D-4401-A8FE-FF93718ACAEA}"/>
                </a:ext>
              </a:extLst>
            </p:cNvPr>
            <p:cNvSpPr txBox="1"/>
            <p:nvPr/>
          </p:nvSpPr>
          <p:spPr>
            <a:xfrm>
              <a:off x="3628" y="251"/>
              <a:ext cx="1777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我们用        ，</a:t>
              </a:r>
            </a:p>
          </p:txBody>
        </p:sp>
        <p:graphicFrame>
          <p:nvGraphicFramePr>
            <p:cNvPr id="53" name="Object 418">
              <a:extLst>
                <a:ext uri="{FF2B5EF4-FFF2-40B4-BE49-F238E27FC236}">
                  <a16:creationId xmlns:a16="http://schemas.microsoft.com/office/drawing/2014/main" id="{47E62FFB-7D8F-4B4B-B20A-E3613896F8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298767"/>
                </p:ext>
              </p:extLst>
            </p:nvPr>
          </p:nvGraphicFramePr>
          <p:xfrm>
            <a:off x="4843" y="258"/>
            <a:ext cx="31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" r:id="rId12" imgW="419040" imgH="393480" progId="Equation.DSMT4">
                    <p:embed/>
                  </p:oleObj>
                </mc:Choice>
                <mc:Fallback>
                  <p:oleObj r:id="rId12" imgW="419040" imgH="393480" progId="Equation.DSMT4">
                    <p:embed/>
                    <p:pic>
                      <p:nvPicPr>
                        <p:cNvPr id="13" name="Object 418">
                          <a:extLst>
                            <a:ext uri="{FF2B5EF4-FFF2-40B4-BE49-F238E27FC236}">
                              <a16:creationId xmlns:a16="http://schemas.microsoft.com/office/drawing/2014/main" id="{D7677DC1-036D-4636-B4FA-AFC6C99247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3" y="258"/>
                          <a:ext cx="319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19">
              <a:extLst>
                <a:ext uri="{FF2B5EF4-FFF2-40B4-BE49-F238E27FC236}">
                  <a16:creationId xmlns:a16="http://schemas.microsoft.com/office/drawing/2014/main" id="{12A686EE-9562-4CF3-9784-8C1EEAA2D0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720242"/>
                </p:ext>
              </p:extLst>
            </p:nvPr>
          </p:nvGraphicFramePr>
          <p:xfrm>
            <a:off x="6117" y="302"/>
            <a:ext cx="41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" r:id="rId14" imgW="520560" imgH="330120" progId="Equation.DSMT4">
                    <p:embed/>
                  </p:oleObj>
                </mc:Choice>
                <mc:Fallback>
                  <p:oleObj r:id="rId14" imgW="520560" imgH="330120" progId="Equation.DSMT4">
                    <p:embed/>
                    <p:pic>
                      <p:nvPicPr>
                        <p:cNvPr id="14" name="Object 419">
                          <a:extLst>
                            <a:ext uri="{FF2B5EF4-FFF2-40B4-BE49-F238E27FC236}">
                              <a16:creationId xmlns:a16="http://schemas.microsoft.com/office/drawing/2014/main" id="{089CA120-A5B0-4C81-B4D0-72A880DFCA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7" y="302"/>
                          <a:ext cx="41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422">
              <a:extLst>
                <a:ext uri="{FF2B5EF4-FFF2-40B4-BE49-F238E27FC236}">
                  <a16:creationId xmlns:a16="http://schemas.microsoft.com/office/drawing/2014/main" id="{429A41EB-5F59-4B2E-BAEC-9CA06BF811AE}"/>
                </a:ext>
              </a:extLst>
            </p:cNvPr>
            <p:cNvSpPr txBox="1"/>
            <p:nvPr/>
          </p:nvSpPr>
          <p:spPr>
            <a:xfrm>
              <a:off x="5136" y="256"/>
              <a:ext cx="11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分别代替</a:t>
              </a:r>
            </a:p>
          </p:txBody>
        </p:sp>
        <p:sp>
          <p:nvSpPr>
            <p:cNvPr id="56" name="Text Box 423">
              <a:extLst>
                <a:ext uri="{FF2B5EF4-FFF2-40B4-BE49-F238E27FC236}">
                  <a16:creationId xmlns:a16="http://schemas.microsoft.com/office/drawing/2014/main" id="{D0750236-5AC2-4FE5-B2E5-3D7BC3C62E22}"/>
                </a:ext>
              </a:extLst>
            </p:cNvPr>
            <p:cNvSpPr txBox="1"/>
            <p:nvPr/>
          </p:nvSpPr>
          <p:spPr>
            <a:xfrm>
              <a:off x="6567" y="268"/>
              <a:ext cx="721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800" b="1" noProof="1">
                  <a:solidFill>
                    <a:schemeClr val="accent5">
                      <a:lumMod val="10000"/>
                    </a:schemeClr>
                  </a:solidFill>
                </a:rPr>
                <a:t>那么</a:t>
              </a:r>
            </a:p>
          </p:txBody>
        </p:sp>
      </p:grpSp>
      <p:graphicFrame>
        <p:nvGraphicFramePr>
          <p:cNvPr id="57" name="Object 5">
            <a:extLst>
              <a:ext uri="{FF2B5EF4-FFF2-40B4-BE49-F238E27FC236}">
                <a16:creationId xmlns:a16="http://schemas.microsoft.com/office/drawing/2014/main" id="{22BDC23E-567E-4126-89BD-8D576C426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02328"/>
              </p:ext>
            </p:extLst>
          </p:nvPr>
        </p:nvGraphicFramePr>
        <p:xfrm>
          <a:off x="6682834" y="1187693"/>
          <a:ext cx="2141351" cy="54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r:id="rId16" imgW="888840" imgH="228600" progId="Equation.DSMT4">
                  <p:embed/>
                </p:oleObj>
              </mc:Choice>
              <mc:Fallback>
                <p:oleObj r:id="rId16" imgW="888840" imgH="22860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3D01572F-084C-4BB3-93E7-2B099ACEB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834" y="1187693"/>
                        <a:ext cx="2141351" cy="549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1">
            <a:extLst>
              <a:ext uri="{FF2B5EF4-FFF2-40B4-BE49-F238E27FC236}">
                <a16:creationId xmlns:a16="http://schemas.microsoft.com/office/drawing/2014/main" id="{BAAB66B4-7283-4E40-A218-42246914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10" y="1158181"/>
            <a:ext cx="722630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一般地，对于任意实数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/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/>
              <a:t>，我们有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1885F63-3823-4320-A05C-F78EB462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62" y="1779890"/>
            <a:ext cx="5280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/>
              <a:t>当且仅当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 dirty="0"/>
              <a:t>时，等号成立</a:t>
            </a:r>
            <a:r>
              <a:rPr lang="en-US" altLang="zh-CN" sz="2800" b="1" dirty="0"/>
              <a:t>.</a:t>
            </a: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sp>
        <p:nvSpPr>
          <p:cNvPr id="60" name="Rectangle 11">
            <a:extLst>
              <a:ext uri="{FF2B5EF4-FFF2-40B4-BE49-F238E27FC236}">
                <a16:creationId xmlns:a16="http://schemas.microsoft.com/office/drawing/2014/main" id="{C9B8E439-E7A7-4456-B345-A241C4A1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705" y="2502784"/>
            <a:ext cx="3480013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/>
              <a:t>如果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/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都是非负数</a:t>
            </a:r>
            <a:r>
              <a:rPr lang="zh-CN" altLang="en-US" sz="2800" b="1" dirty="0"/>
              <a:t>，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262C77D5-CE94-40CD-ACED-633AAEF3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335" y="3336887"/>
            <a:ext cx="5280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b="1" dirty="0"/>
              <a:t>,</a:t>
            </a:r>
            <a:r>
              <a:rPr lang="zh-CN" altLang="en-US" sz="2800" b="1" dirty="0"/>
              <a:t>当且仅当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 dirty="0"/>
              <a:t>时，等号成立</a:t>
            </a:r>
            <a:r>
              <a:rPr lang="en-US" altLang="zh-CN" sz="2800" b="1" dirty="0"/>
              <a:t>.</a:t>
            </a: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3E3F00F-DECE-4CDD-92D2-81292E00A0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1362" y="3200433"/>
            <a:ext cx="2136973" cy="980603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1C4442F-ACDA-4445-8614-CF6EFF73BB9B}"/>
              </a:ext>
            </a:extLst>
          </p:cNvPr>
          <p:cNvSpPr txBox="1"/>
          <p:nvPr/>
        </p:nvSpPr>
        <p:spPr>
          <a:xfrm>
            <a:off x="604434" y="4173040"/>
            <a:ext cx="1069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：（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）适用范围；（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）取等号条件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.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6" y="172884"/>
            <a:ext cx="3554276" cy="640135"/>
          </a:xfrm>
          <a:prstGeom prst="rect">
            <a:avLst/>
          </a:prstGeom>
        </p:spPr>
      </p:pic>
      <p:sp>
        <p:nvSpPr>
          <p:cNvPr id="4" name="Text Box 84">
            <a:extLst>
              <a:ext uri="{FF2B5EF4-FFF2-40B4-BE49-F238E27FC236}">
                <a16:creationId xmlns:a16="http://schemas.microsoft.com/office/drawing/2014/main" id="{C78FFCBC-7647-4DEF-B8A0-F7F5EF290BD5}"/>
              </a:ext>
            </a:extLst>
          </p:cNvPr>
          <p:cNvSpPr txBox="1"/>
          <p:nvPr/>
        </p:nvSpPr>
        <p:spPr>
          <a:xfrm>
            <a:off x="450850" y="721853"/>
            <a:ext cx="8503964" cy="66704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</a:rPr>
              <a:t>例</a:t>
            </a:r>
            <a:r>
              <a:rPr lang="en-US" altLang="zh-CN" sz="2800" b="1" noProof="1">
                <a:solidFill>
                  <a:srgbClr val="FF0000"/>
                </a:solidFill>
              </a:rPr>
              <a:t>1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   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设 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均为正数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，证明不等式：                         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.                          </a:t>
            </a:r>
            <a:endParaRPr lang="zh-CN" altLang="en-US" sz="2800" b="1" noProof="1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F85CDE-CF9C-4D48-8C77-72C45AE31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413" y="561753"/>
            <a:ext cx="2202594" cy="1654631"/>
          </a:xfrm>
          <a:prstGeom prst="rect">
            <a:avLst/>
          </a:prstGeom>
        </p:spPr>
      </p:pic>
      <p:sp>
        <p:nvSpPr>
          <p:cNvPr id="17" name="Text Box 84">
            <a:extLst>
              <a:ext uri="{FF2B5EF4-FFF2-40B4-BE49-F238E27FC236}">
                <a16:creationId xmlns:a16="http://schemas.microsoft.com/office/drawing/2014/main" id="{6B48F714-8F1E-4446-8779-F98D306121A4}"/>
              </a:ext>
            </a:extLst>
          </p:cNvPr>
          <p:cNvSpPr txBox="1"/>
          <p:nvPr/>
        </p:nvSpPr>
        <p:spPr>
          <a:xfrm>
            <a:off x="450850" y="2553510"/>
            <a:ext cx="10516625" cy="168238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</a:rPr>
              <a:t>证明</a:t>
            </a:r>
            <a:r>
              <a:rPr lang="zh-CN" altLang="en-US" sz="2800" b="1" noProof="1">
                <a:solidFill>
                  <a:srgbClr val="FF0000"/>
                </a:solidFill>
                <a:sym typeface="Wingdings" panose="05000000000000000000" pitchFamily="2" charset="2"/>
              </a:rPr>
              <a:t>（法</a:t>
            </a:r>
            <a:r>
              <a:rPr lang="en-US" altLang="zh-CN" sz="2800" b="1" noProof="1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zh-CN" altLang="en-US" sz="2800" b="1" noProof="1">
                <a:solidFill>
                  <a:srgbClr val="FF0000"/>
                </a:solidFill>
                <a:sym typeface="Wingdings" panose="05000000000000000000" pitchFamily="2" charset="2"/>
              </a:rPr>
              <a:t>）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因 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均为正数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，由基本不等式，                         可知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,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也即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             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，当且仅当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a=b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时成立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  <a:latin typeface="+mj-ea"/>
                <a:ea typeface="+mj-ea"/>
              </a:rPr>
              <a:t>.           </a:t>
            </a:r>
            <a:endParaRPr lang="zh-CN" altLang="en-US" sz="2800" b="1" noProof="1">
              <a:solidFill>
                <a:schemeClr val="accent5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0A7E899-60E3-4D23-837A-35E2F194A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7141" y="2275725"/>
            <a:ext cx="1960542" cy="137332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22C3D1A-12A0-43C8-9140-5622C4640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525" y="3385116"/>
            <a:ext cx="2202594" cy="16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665"/>
            <a:ext cx="3554276" cy="640135"/>
          </a:xfrm>
          <a:prstGeom prst="rect">
            <a:avLst/>
          </a:prstGeom>
        </p:spPr>
      </p:pic>
      <p:sp>
        <p:nvSpPr>
          <p:cNvPr id="12" name="Text Box 84">
            <a:extLst>
              <a:ext uri="{FF2B5EF4-FFF2-40B4-BE49-F238E27FC236}">
                <a16:creationId xmlns:a16="http://schemas.microsoft.com/office/drawing/2014/main" id="{C137DD81-0E3D-4221-A812-0CDF516E85F9}"/>
              </a:ext>
            </a:extLst>
          </p:cNvPr>
          <p:cNvSpPr txBox="1"/>
          <p:nvPr/>
        </p:nvSpPr>
        <p:spPr>
          <a:xfrm>
            <a:off x="450850" y="721853"/>
            <a:ext cx="8503964" cy="66704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</a:rPr>
              <a:t>例</a:t>
            </a:r>
            <a:r>
              <a:rPr lang="en-US" altLang="zh-CN" sz="2800" b="1" noProof="1">
                <a:solidFill>
                  <a:srgbClr val="FF0000"/>
                </a:solidFill>
              </a:rPr>
              <a:t>1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   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设 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均为正数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，证明不等式：                         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.                          </a:t>
            </a:r>
            <a:endParaRPr lang="zh-CN" altLang="en-US" sz="2800" b="1" noProof="1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2A480D-4B3E-41EA-8976-BAA19D7ED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30" y="2122217"/>
            <a:ext cx="10418045" cy="3394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63DD9D-A638-496A-9081-49986049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173" y="5509763"/>
            <a:ext cx="5280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/>
              <a:t>当且仅当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a=b</a:t>
            </a:r>
            <a:r>
              <a:rPr lang="zh-CN" altLang="en-US" sz="2800" b="1" dirty="0"/>
              <a:t>时，等号成立</a:t>
            </a:r>
            <a:r>
              <a:rPr lang="en-US" altLang="zh-CN" sz="2800" b="1" dirty="0"/>
              <a:t>.</a:t>
            </a: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05EB99-4DAE-4A8A-90EF-4B175A1183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413" y="561753"/>
            <a:ext cx="2202594" cy="16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6" y="171929"/>
            <a:ext cx="3554276" cy="640135"/>
          </a:xfrm>
          <a:prstGeom prst="rect">
            <a:avLst/>
          </a:prstGeom>
        </p:spPr>
      </p:pic>
      <p:sp>
        <p:nvSpPr>
          <p:cNvPr id="25" name="Text Box 84">
            <a:extLst>
              <a:ext uri="{FF2B5EF4-FFF2-40B4-BE49-F238E27FC236}">
                <a16:creationId xmlns:a16="http://schemas.microsoft.com/office/drawing/2014/main" id="{C8DBEEC1-B1A5-4DFA-BF70-C694C79D36AB}"/>
              </a:ext>
            </a:extLst>
          </p:cNvPr>
          <p:cNvSpPr txBox="1"/>
          <p:nvPr/>
        </p:nvSpPr>
        <p:spPr>
          <a:xfrm>
            <a:off x="384175" y="986133"/>
            <a:ext cx="8503964" cy="66704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</a:rPr>
              <a:t>例</a:t>
            </a:r>
            <a:r>
              <a:rPr lang="en-US" altLang="zh-CN" sz="2800" b="1" noProof="1">
                <a:solidFill>
                  <a:srgbClr val="FF0000"/>
                </a:solidFill>
              </a:rPr>
              <a:t>1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   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设 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均为正数</a:t>
            </a:r>
            <a:r>
              <a:rPr lang="zh-CN" altLang="en-US" sz="2800" b="1" noProof="1">
                <a:solidFill>
                  <a:schemeClr val="accent5">
                    <a:lumMod val="10000"/>
                  </a:schemeClr>
                </a:solidFill>
              </a:rPr>
              <a:t>，证明不等式：                          </a:t>
            </a:r>
            <a:r>
              <a:rPr lang="en-US" altLang="zh-CN" sz="2800" b="1" noProof="1">
                <a:solidFill>
                  <a:schemeClr val="accent5">
                    <a:lumMod val="10000"/>
                  </a:schemeClr>
                </a:solidFill>
              </a:rPr>
              <a:t>.                          </a:t>
            </a:r>
            <a:endParaRPr lang="zh-CN" altLang="en-US" sz="2800" b="1" noProof="1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7094DEA-2CB4-4F34-9BAE-ADEDBA49C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413" y="788805"/>
            <a:ext cx="2202594" cy="165463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7F7E4AC-A843-4EAF-9536-88A5B30B0570}"/>
              </a:ext>
            </a:extLst>
          </p:cNvPr>
          <p:cNvSpPr txBox="1"/>
          <p:nvPr/>
        </p:nvSpPr>
        <p:spPr>
          <a:xfrm>
            <a:off x="500627" y="2094490"/>
            <a:ext cx="20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10000"/>
                  </a:schemeClr>
                </a:solidFill>
              </a:rPr>
              <a:t>几何解释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1DB214B-0279-4C9D-BCA0-7B59D422C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0007" y="1892755"/>
            <a:ext cx="3441633" cy="2075905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39967C6B-320F-48B1-8154-9483C81200B9}"/>
              </a:ext>
            </a:extLst>
          </p:cNvPr>
          <p:cNvGrpSpPr/>
          <p:nvPr/>
        </p:nvGrpSpPr>
        <p:grpSpPr>
          <a:xfrm>
            <a:off x="10010280" y="2831157"/>
            <a:ext cx="866775" cy="737408"/>
            <a:chOff x="10010280" y="2831157"/>
            <a:chExt cx="866775" cy="737408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49A2978-49CA-45B5-864B-F193967C59D6}"/>
                </a:ext>
              </a:extLst>
            </p:cNvPr>
            <p:cNvCxnSpPr/>
            <p:nvPr/>
          </p:nvCxnSpPr>
          <p:spPr>
            <a:xfrm flipH="1" flipV="1">
              <a:off x="10296030" y="3154821"/>
              <a:ext cx="581025" cy="4137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18C8F2E-F309-4F81-8ADD-A303B1670CA9}"/>
                </a:ext>
              </a:extLst>
            </p:cNvPr>
            <p:cNvSpPr txBox="1"/>
            <p:nvPr/>
          </p:nvSpPr>
          <p:spPr>
            <a:xfrm>
              <a:off x="10010280" y="2831157"/>
              <a:ext cx="371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E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6" name="半闭框 35">
              <a:extLst>
                <a:ext uri="{FF2B5EF4-FFF2-40B4-BE49-F238E27FC236}">
                  <a16:creationId xmlns:a16="http://schemas.microsoft.com/office/drawing/2014/main" id="{10F401ED-F07A-4096-B661-43CA886FABBA}"/>
                </a:ext>
              </a:extLst>
            </p:cNvPr>
            <p:cNvSpPr/>
            <p:nvPr/>
          </p:nvSpPr>
          <p:spPr>
            <a:xfrm rot="7562707">
              <a:off x="10361867" y="3061095"/>
              <a:ext cx="117213" cy="178111"/>
            </a:xfrm>
            <a:prstGeom prst="half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5E8C454B-A4C1-4E98-AAB4-E77F05A258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709"/>
          <a:stretch/>
        </p:blipFill>
        <p:spPr>
          <a:xfrm>
            <a:off x="626902" y="2765108"/>
            <a:ext cx="7338335" cy="148924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B8D35F1-7534-4538-9BBF-F0B82B6AF6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3985" b="71917"/>
          <a:stretch/>
        </p:blipFill>
        <p:spPr>
          <a:xfrm>
            <a:off x="2311149" y="2058433"/>
            <a:ext cx="2035741" cy="625576"/>
          </a:xfrm>
          <a:prstGeom prst="rect">
            <a:avLst/>
          </a:prstGeom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BEEB889F-30FD-4F8A-9AB3-FD576C55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74" y="4524885"/>
            <a:ext cx="10412801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由</a:t>
            </a:r>
            <a:r>
              <a:rPr lang="en-US" altLang="zh-CN" sz="2800" b="1" dirty="0">
                <a:solidFill>
                  <a:srgbClr val="FF0000"/>
                </a:solidFill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</a:rPr>
              <a:t>得             ，当且仅当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a=b</a:t>
            </a:r>
            <a:r>
              <a:rPr lang="zh-CN" altLang="en-US" sz="2800" b="1" dirty="0">
                <a:solidFill>
                  <a:srgbClr val="FF0000"/>
                </a:solidFill>
              </a:rPr>
              <a:t>时，等号成立</a:t>
            </a:r>
            <a:r>
              <a:rPr lang="en-US" altLang="zh-CN" sz="2800" b="1" dirty="0">
                <a:solidFill>
                  <a:srgbClr val="FF0000"/>
                </a:solidFill>
              </a:rPr>
              <a:t>.</a:t>
            </a:r>
            <a:endParaRPr lang="en-US" altLang="zh-C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02442D7F-4CAC-4CEE-9AE7-B1915736EE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3232" y="4248763"/>
            <a:ext cx="2362240" cy="1672038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C6EA48C-68E9-4CFC-8B2D-C8FC8C688B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429" y="4527548"/>
            <a:ext cx="1523552" cy="54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506</Words>
  <Application>Microsoft Office PowerPoint</Application>
  <PresentationFormat>宽屏</PresentationFormat>
  <Paragraphs>82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黑体</vt:lpstr>
      <vt:lpstr>隶书</vt:lpstr>
      <vt:lpstr>宋体</vt:lpstr>
      <vt:lpstr>Arial</vt:lpstr>
      <vt:lpstr>Calibri</vt:lpstr>
      <vt:lpstr>Calibri Light</vt:lpstr>
      <vt:lpstr>Times New Roman</vt:lpstr>
      <vt:lpstr>Office 主题</vt:lpstr>
      <vt:lpstr>MathType 6.0 Equation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LiuYuXin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春秋广告</dc:creator>
  <cp:lastModifiedBy>乐乐 yao</cp:lastModifiedBy>
  <cp:revision>128</cp:revision>
  <dcterms:created xsi:type="dcterms:W3CDTF">2016-10-10T02:55:00Z</dcterms:created>
  <dcterms:modified xsi:type="dcterms:W3CDTF">2020-10-20T00:41:18Z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