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2" r:id="rId2"/>
    <p:sldId id="314" r:id="rId3"/>
    <p:sldId id="315" r:id="rId4"/>
    <p:sldId id="316" r:id="rId5"/>
    <p:sldId id="318" r:id="rId6"/>
    <p:sldId id="324" r:id="rId7"/>
    <p:sldId id="319" r:id="rId8"/>
    <p:sldId id="322" r:id="rId9"/>
    <p:sldId id="32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107F22D-A1B5-4BA3-9BDD-58CC7DB4147A}">
          <p14:sldIdLst>
            <p14:sldId id="312"/>
            <p14:sldId id="314"/>
            <p14:sldId id="315"/>
            <p14:sldId id="316"/>
            <p14:sldId id="318"/>
            <p14:sldId id="324"/>
            <p14:sldId id="319"/>
            <p14:sldId id="322"/>
            <p14:sldId id="320"/>
          </p14:sldIdLst>
        </p14:section>
        <p14:section name="无标题节" id="{BB5E2768-3B4C-49AB-A49B-CA55B11028A6}">
          <p14:sldIdLst/>
        </p14:section>
        <p14:section name="无标题节" id="{13FB1A6E-F41E-4C9D-A53F-8637CAD3B81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B330"/>
    <a:srgbClr val="000000"/>
    <a:srgbClr val="025D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294" y="-108"/>
      </p:cViewPr>
      <p:guideLst>
        <p:guide orient="horz" pos="2160"/>
        <p:guide pos="38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2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88C6-011E-4463-BF32-E390AFBB2A93}" type="datetimeFigureOut">
              <a:rPr lang="zh-CN" altLang="en-US" smtClean="0"/>
              <a:pPr/>
              <a:t>2020/10/20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3371-6F12-47A3-B6E8-44E1B6431A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9.wmf"/><Relationship Id="rId5" Type="http://schemas.openxmlformats.org/officeDocument/2006/relationships/image" Target="../media/image5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7.bin"/><Relationship Id="rId26" Type="http://schemas.openxmlformats.org/officeDocument/2006/relationships/oleObject" Target="../embeddings/oleObject11.bin"/><Relationship Id="rId3" Type="http://schemas.openxmlformats.org/officeDocument/2006/relationships/image" Target="../media/image1.png"/><Relationship Id="rId21" Type="http://schemas.openxmlformats.org/officeDocument/2006/relationships/image" Target="../media/image17.wmf"/><Relationship Id="rId7" Type="http://schemas.openxmlformats.org/officeDocument/2006/relationships/image" Target="../media/image7.png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29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0.bin"/><Relationship Id="rId5" Type="http://schemas.openxmlformats.org/officeDocument/2006/relationships/image" Target="../media/image5.png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28" Type="http://schemas.openxmlformats.org/officeDocument/2006/relationships/oleObject" Target="../embeddings/oleObject12.bin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16.wmf"/><Relationship Id="rId31" Type="http://schemas.openxmlformats.org/officeDocument/2006/relationships/oleObject" Target="../embeddings/oleObject13.bin"/><Relationship Id="rId4" Type="http://schemas.openxmlformats.org/officeDocument/2006/relationships/image" Target="../media/image2.png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9.bin"/><Relationship Id="rId27" Type="http://schemas.openxmlformats.org/officeDocument/2006/relationships/image" Target="../media/image20.wmf"/><Relationship Id="rId30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26.wmf"/><Relationship Id="rId26" Type="http://schemas.openxmlformats.org/officeDocument/2006/relationships/oleObject" Target="../embeddings/oleObject22.bin"/><Relationship Id="rId3" Type="http://schemas.openxmlformats.org/officeDocument/2006/relationships/image" Target="../media/image1.png"/><Relationship Id="rId21" Type="http://schemas.openxmlformats.org/officeDocument/2006/relationships/image" Target="../media/image27.wmf"/><Relationship Id="rId7" Type="http://schemas.openxmlformats.org/officeDocument/2006/relationships/image" Target="../media/image7.png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18.bin"/><Relationship Id="rId25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5.wmf"/><Relationship Id="rId20" Type="http://schemas.openxmlformats.org/officeDocument/2006/relationships/oleObject" Target="../embeddings/oleObject19.bin"/><Relationship Id="rId29" Type="http://schemas.openxmlformats.org/officeDocument/2006/relationships/image" Target="../media/image3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15.bin"/><Relationship Id="rId24" Type="http://schemas.openxmlformats.org/officeDocument/2006/relationships/oleObject" Target="../embeddings/oleObject21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17.bin"/><Relationship Id="rId23" Type="http://schemas.openxmlformats.org/officeDocument/2006/relationships/image" Target="../media/image28.wmf"/><Relationship Id="rId28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19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4.wmf"/><Relationship Id="rId22" Type="http://schemas.openxmlformats.org/officeDocument/2006/relationships/oleObject" Target="../embeddings/oleObject20.bin"/><Relationship Id="rId27" Type="http://schemas.openxmlformats.org/officeDocument/2006/relationships/image" Target="../media/image3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6.wmf"/><Relationship Id="rId3" Type="http://schemas.openxmlformats.org/officeDocument/2006/relationships/image" Target="../media/image1.png"/><Relationship Id="rId21" Type="http://schemas.openxmlformats.org/officeDocument/2006/relationships/image" Target="../media/image8.png"/><Relationship Id="rId7" Type="http://schemas.openxmlformats.org/officeDocument/2006/relationships/image" Target="../media/image7.png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5.wmf"/><Relationship Id="rId20" Type="http://schemas.openxmlformats.org/officeDocument/2006/relationships/image" Target="../media/image40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32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40.wmf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30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32.wmf"/><Relationship Id="rId19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42.wmf"/><Relationship Id="rId17" Type="http://schemas.openxmlformats.org/officeDocument/2006/relationships/image" Target="../media/image45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35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41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png"/><Relationship Id="rId11" Type="http://schemas.openxmlformats.org/officeDocument/2006/relationships/image" Target="../media/image8.png"/><Relationship Id="rId5" Type="http://schemas.openxmlformats.org/officeDocument/2006/relationships/image" Target="../media/image6.png"/><Relationship Id="rId10" Type="http://schemas.openxmlformats.org/officeDocument/2006/relationships/image" Target="../media/image45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3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4.bin"/><Relationship Id="rId3" Type="http://schemas.openxmlformats.org/officeDocument/2006/relationships/image" Target="../media/image1.png"/><Relationship Id="rId21" Type="http://schemas.openxmlformats.org/officeDocument/2006/relationships/oleObject" Target="../embeddings/oleObject46.bin"/><Relationship Id="rId7" Type="http://schemas.openxmlformats.org/officeDocument/2006/relationships/image" Target="../media/image7.png"/><Relationship Id="rId12" Type="http://schemas.openxmlformats.org/officeDocument/2006/relationships/image" Target="../media/image47.wmf"/><Relationship Id="rId17" Type="http://schemas.openxmlformats.org/officeDocument/2006/relationships/image" Target="../media/image48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3.bin"/><Relationship Id="rId20" Type="http://schemas.openxmlformats.org/officeDocument/2006/relationships/image" Target="../media/image4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5.png"/><Relationship Id="rId15" Type="http://schemas.openxmlformats.org/officeDocument/2006/relationships/image" Target="../media/image33.wmf"/><Relationship Id="rId23" Type="http://schemas.openxmlformats.org/officeDocument/2006/relationships/image" Target="../media/image8.png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2.png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2.bin"/><Relationship Id="rId22" Type="http://schemas.openxmlformats.org/officeDocument/2006/relationships/image" Target="../media/image5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714" y="5722027"/>
            <a:ext cx="1766090" cy="96308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grpSp>
        <p:nvGrpSpPr>
          <p:cNvPr id="16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6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014151" y="1767016"/>
            <a:ext cx="77476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247172" y="2923752"/>
            <a:ext cx="7281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/>
              <a:t>§</a:t>
            </a:r>
            <a:r>
              <a:rPr lang="en-US" altLang="zh-CN" sz="4000" b="1" dirty="0"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3</a:t>
            </a:r>
            <a:r>
              <a:rPr lang="en-US" altLang="zh-CN" sz="4000" b="1" dirty="0" smtClean="0">
                <a:latin typeface="Times New Roman" pitchFamily="18" charset="0"/>
                <a:ea typeface="华文楷体" pitchFamily="2" charset="-122"/>
                <a:cs typeface="Times New Roman" pitchFamily="18" charset="0"/>
              </a:rPr>
              <a:t>.2</a:t>
            </a:r>
            <a:r>
              <a:rPr lang="en-US" altLang="zh-CN" sz="4000" b="1" dirty="0" smtClean="0"/>
              <a:t>      </a:t>
            </a:r>
            <a:r>
              <a:rPr lang="zh-CN" altLang="en-US" sz="4000" b="1" dirty="0" smtClean="0"/>
              <a:t>等比数列的前</a:t>
            </a:r>
            <a:r>
              <a:rPr lang="en-US" altLang="zh-CN" sz="4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4000" b="1" dirty="0" smtClean="0"/>
              <a:t>项</a:t>
            </a:r>
            <a:r>
              <a:rPr lang="zh-CN" altLang="en-US" sz="4000" b="1" dirty="0" smtClean="0"/>
              <a:t>和</a:t>
            </a:r>
            <a:endParaRPr lang="zh-CN" altLang="en-US" sz="4000" b="1" dirty="0">
              <a:latin typeface="Times New Roman" pitchFamily="18" charset="0"/>
              <a:ea typeface="华文楷体" pitchFamily="2" charset="-122"/>
              <a:cs typeface="Times New Roman" pitchFamily="18" charset="0"/>
            </a:endParaRPr>
          </a:p>
        </p:txBody>
      </p:sp>
      <p:pic>
        <p:nvPicPr>
          <p:cNvPr id="94" name="图片 9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pic>
        <p:nvPicPr>
          <p:cNvPr id="95" name="图片 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96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97" name="组合 96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99" name="图片 98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100" name="图片 9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98" name="图片 9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pic>
        <p:nvPicPr>
          <p:cNvPr id="101" name="图片 10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grpSp>
        <p:nvGrpSpPr>
          <p:cNvPr id="121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22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5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6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7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8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9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1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2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3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7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956733" y="1322861"/>
            <a:ext cx="6165887" cy="3407600"/>
            <a:chOff x="956733" y="1322861"/>
            <a:chExt cx="6165887" cy="3407600"/>
          </a:xfrm>
        </p:grpSpPr>
        <p:sp>
          <p:nvSpPr>
            <p:cNvPr id="26" name="TextBox 25"/>
            <p:cNvSpPr txBox="1"/>
            <p:nvPr/>
          </p:nvSpPr>
          <p:spPr>
            <a:xfrm>
              <a:off x="956733" y="1729640"/>
              <a:ext cx="6165887" cy="3000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dirty="0" smtClean="0">
                  <a:latin typeface="华文行楷" pitchFamily="2" charset="-122"/>
                  <a:ea typeface="华文行楷" pitchFamily="2" charset="-122"/>
                </a:rPr>
                <a:t>       </a:t>
              </a:r>
              <a:r>
                <a:rPr lang="zh-CN" altLang="en-US" b="1" dirty="0" smtClean="0">
                  <a:latin typeface="华文楷体" pitchFamily="2" charset="-122"/>
                  <a:ea typeface="华文楷体" pitchFamily="2" charset="-122"/>
                </a:rPr>
                <a:t>在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古印度，有个名叫西萨的人，发明了国际象棋，当时的印度国王大为赞赏，对他说：我可以满足你的任何要求．西萨说：请给我棋盘的</a:t>
              </a:r>
              <a:r>
                <a:rPr lang="en-US" altLang="zh-CN" b="1" dirty="0">
                  <a:latin typeface="华文楷体" pitchFamily="2" charset="-122"/>
                  <a:ea typeface="华文楷体" pitchFamily="2" charset="-122"/>
                </a:rPr>
                <a:t>64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个方格上，第一格放</a:t>
              </a:r>
              <a:r>
                <a:rPr lang="en-US" altLang="zh-CN" b="1" dirty="0">
                  <a:latin typeface="华文楷体" pitchFamily="2" charset="-122"/>
                  <a:ea typeface="华文楷体" pitchFamily="2" charset="-122"/>
                </a:rPr>
                <a:t>1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粒小麦，第二格放</a:t>
              </a:r>
              <a:r>
                <a:rPr lang="en-US" altLang="zh-CN" b="1" dirty="0">
                  <a:latin typeface="华文楷体" pitchFamily="2" charset="-122"/>
                  <a:ea typeface="华文楷体" pitchFamily="2" charset="-122"/>
                </a:rPr>
                <a:t>2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粒，第三格放</a:t>
              </a:r>
              <a:r>
                <a:rPr lang="en-US" altLang="zh-CN" b="1" dirty="0">
                  <a:latin typeface="华文楷体" pitchFamily="2" charset="-122"/>
                  <a:ea typeface="华文楷体" pitchFamily="2" charset="-122"/>
                </a:rPr>
                <a:t>4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粒，往后每一格都是前一格的两倍，直至第</a:t>
              </a:r>
              <a:r>
                <a:rPr lang="en-US" altLang="zh-CN" b="1" dirty="0">
                  <a:latin typeface="华文楷体" pitchFamily="2" charset="-122"/>
                  <a:ea typeface="华文楷体" pitchFamily="2" charset="-122"/>
                </a:rPr>
                <a:t>64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格．国王觉得，这个要求太低了</a:t>
              </a:r>
              <a:r>
                <a:rPr lang="zh-CN" altLang="en-US" b="1" dirty="0" smtClean="0">
                  <a:latin typeface="华文楷体" pitchFamily="2" charset="-122"/>
                  <a:ea typeface="华文楷体" pitchFamily="2" charset="-122"/>
                </a:rPr>
                <a:t>，欣然答应。第二天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，管理粮仓的</a:t>
              </a:r>
              <a:r>
                <a:rPr lang="zh-CN" altLang="en-US" b="1" dirty="0" smtClean="0">
                  <a:latin typeface="华文楷体" pitchFamily="2" charset="-122"/>
                  <a:ea typeface="华文楷体" pitchFamily="2" charset="-122"/>
                </a:rPr>
                <a:t>大臣向国王</a:t>
              </a:r>
              <a:r>
                <a:rPr lang="zh-CN" altLang="en-US" b="1" dirty="0">
                  <a:latin typeface="华文楷体" pitchFamily="2" charset="-122"/>
                  <a:ea typeface="华文楷体" pitchFamily="2" charset="-122"/>
                </a:rPr>
                <a:t>报告了一个数字，国王</a:t>
              </a:r>
              <a:r>
                <a:rPr lang="zh-CN" altLang="en-US" b="1" dirty="0" smtClean="0">
                  <a:latin typeface="华文楷体" pitchFamily="2" charset="-122"/>
                  <a:ea typeface="华文楷体" pitchFamily="2" charset="-122"/>
                </a:rPr>
                <a:t>大吃一惊，因为计算结果是当时小麦一年产量的很多倍。</a:t>
              </a:r>
              <a:endParaRPr lang="zh-CN" altLang="en-US" b="1" dirty="0">
                <a:latin typeface="华文楷体" pitchFamily="2" charset="-122"/>
                <a:ea typeface="华文楷体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3305410" y="1322861"/>
              <a:ext cx="14157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070C0"/>
                  </a:solidFill>
                  <a:latin typeface="华文新魏" pitchFamily="2" charset="-122"/>
                  <a:ea typeface="华文新魏" pitchFamily="2" charset="-122"/>
                </a:rPr>
                <a:t>棋盘</a:t>
              </a:r>
              <a:r>
                <a:rPr lang="zh-CN" altLang="en-US" sz="2400" b="1" dirty="0">
                  <a:solidFill>
                    <a:srgbClr val="0070C0"/>
                  </a:solidFill>
                  <a:latin typeface="华文新魏" pitchFamily="2" charset="-122"/>
                  <a:ea typeface="华文新魏" pitchFamily="2" charset="-122"/>
                </a:rPr>
                <a:t>故事</a:t>
              </a:r>
              <a:endParaRPr lang="zh-CN" alt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38370" y="755410"/>
            <a:ext cx="10656058" cy="2865996"/>
            <a:chOff x="438370" y="755410"/>
            <a:chExt cx="10656058" cy="2865996"/>
          </a:xfrm>
        </p:grpSpPr>
        <p:sp>
          <p:nvSpPr>
            <p:cNvPr id="16" name="TextBox 15"/>
            <p:cNvSpPr txBox="1"/>
            <p:nvPr/>
          </p:nvSpPr>
          <p:spPr>
            <a:xfrm>
              <a:off x="438370" y="755410"/>
              <a:ext cx="19965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i="1" dirty="0" smtClean="0">
                  <a:solidFill>
                    <a:srgbClr val="18B330"/>
                  </a:solidFill>
                  <a:latin typeface="华文行楷" pitchFamily="2" charset="-122"/>
                  <a:ea typeface="华文行楷" pitchFamily="2" charset="-122"/>
                </a:rPr>
                <a:t>新课导入</a:t>
              </a:r>
              <a:endParaRPr lang="zh-CN" altLang="en-US" sz="3200" i="1" dirty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endParaRPr>
            </a:p>
          </p:txBody>
        </p:sp>
        <p:pic>
          <p:nvPicPr>
            <p:cNvPr id="17810" name="Picture 1426" descr="C:\Users\pc\Desktop\Screenshot_20200630_072748_com.intsig.camscanner.jpg"/>
            <p:cNvPicPr>
              <a:picLocks noChangeAspect="1" noChangeArrowheads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475" t="175" r="3030" b="42901"/>
            <a:stretch/>
          </p:blipFill>
          <p:spPr bwMode="auto">
            <a:xfrm>
              <a:off x="7293291" y="1449959"/>
              <a:ext cx="3801137" cy="2171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矩形 1"/>
          <p:cNvSpPr/>
          <p:nvPr/>
        </p:nvSpPr>
        <p:spPr>
          <a:xfrm>
            <a:off x="7356567" y="3837011"/>
            <a:ext cx="3526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B0F0"/>
                </a:solidFill>
                <a:latin typeface="华文行楷" pitchFamily="2" charset="-122"/>
                <a:ea typeface="华文行楷" pitchFamily="2" charset="-122"/>
              </a:rPr>
              <a:t>想一想：</a:t>
            </a:r>
            <a:r>
              <a:rPr lang="zh-CN" altLang="en-US" sz="2000" dirty="0" smtClean="0">
                <a:solidFill>
                  <a:prstClr val="black"/>
                </a:solidFill>
                <a:latin typeface="华文行楷" pitchFamily="2" charset="-122"/>
                <a:ea typeface="华文行楷" pitchFamily="2" charset="-122"/>
              </a:rPr>
              <a:t>当时的管粮大臣是算的结果到底是多少呢？你能否帮着算下一共有多少粒小麦？</a:t>
            </a:r>
            <a:endParaRPr lang="zh-CN" altLang="en-US" sz="2000" dirty="0">
              <a:solidFill>
                <a:prstClr val="black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524951"/>
              </p:ext>
            </p:extLst>
          </p:nvPr>
        </p:nvGraphicFramePr>
        <p:xfrm>
          <a:off x="1830388" y="5040313"/>
          <a:ext cx="40481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2" name="Equation" r:id="rId10" imgW="2286000" imgH="228600" progId="Equation.DSMT4">
                  <p:embed/>
                </p:oleObj>
              </mc:Choice>
              <mc:Fallback>
                <p:oleObj name="Equation" r:id="rId10" imgW="2286000" imgH="228600" progId="Equation.DSMT4">
                  <p:embed/>
                  <p:pic>
                    <p:nvPicPr>
                      <p:cNvPr id="0" name="Object 14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5040313"/>
                        <a:ext cx="40481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" name="图片 10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0208" y="764800"/>
            <a:ext cx="1996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i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新知探究</a:t>
            </a:r>
            <a:endParaRPr lang="zh-CN" altLang="en-US" sz="3200" i="1" dirty="0">
              <a:solidFill>
                <a:srgbClr val="18B33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1" name="椭圆形标注 30"/>
          <p:cNvSpPr/>
          <p:nvPr/>
        </p:nvSpPr>
        <p:spPr>
          <a:xfrm rot="579193">
            <a:off x="8983209" y="1850404"/>
            <a:ext cx="2777412" cy="1266738"/>
          </a:xfrm>
          <a:prstGeom prst="wedgeEllipseCallout">
            <a:avLst>
              <a:gd name="adj1" fmla="val -41928"/>
              <a:gd name="adj2" fmla="val 69190"/>
            </a:avLst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错位</a:t>
            </a:r>
            <a:r>
              <a:rPr lang="zh-CN" altLang="en-US" sz="2800" dirty="0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相减法</a:t>
            </a:r>
            <a:endParaRPr lang="zh-CN" altLang="en-US" sz="28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1476596" y="1338615"/>
            <a:ext cx="8402225" cy="461665"/>
            <a:chOff x="1476596" y="1338615"/>
            <a:chExt cx="8402225" cy="461665"/>
          </a:xfrm>
        </p:grpSpPr>
        <p:sp>
          <p:nvSpPr>
            <p:cNvPr id="29" name="矩形 28"/>
            <p:cNvSpPr/>
            <p:nvPr/>
          </p:nvSpPr>
          <p:spPr>
            <a:xfrm>
              <a:off x="1476596" y="1338615"/>
              <a:ext cx="840222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zh-CN" altLang="en-US" sz="2400" b="1" dirty="0">
                  <a:solidFill>
                    <a:srgbClr val="0070C0"/>
                  </a:solidFill>
                  <a:latin typeface="华文行楷" pitchFamily="2" charset="-122"/>
                  <a:ea typeface="华文行楷" pitchFamily="2" charset="-122"/>
                </a:rPr>
                <a:t>思考</a:t>
              </a:r>
              <a:r>
                <a:rPr lang="zh-CN" altLang="en-US" sz="2400" b="1" dirty="0" smtClean="0">
                  <a:solidFill>
                    <a:srgbClr val="0070C0"/>
                  </a:solidFill>
                  <a:latin typeface="华文行楷" pitchFamily="2" charset="-122"/>
                  <a:ea typeface="华文行楷" pitchFamily="2" charset="-122"/>
                </a:rPr>
                <a:t>：</a:t>
              </a:r>
              <a:r>
                <a:rPr lang="zh-CN" altLang="en-US" sz="2000" b="1" dirty="0" smtClean="0">
                  <a:solidFill>
                    <a:prstClr val="black"/>
                  </a:solidFill>
                  <a:latin typeface="+mn-ea"/>
                </a:rPr>
                <a:t>对于等比数列    ，公比为</a:t>
              </a:r>
              <a:r>
                <a:rPr lang="zh-CN" altLang="en-US" sz="20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0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zh-CN" altLang="en-US" sz="2000" b="1" dirty="0" smtClean="0">
                  <a:solidFill>
                    <a:prstClr val="black"/>
                  </a:solidFill>
                  <a:latin typeface="+mn-ea"/>
                </a:rPr>
                <a:t>，如何去求它的前 </a:t>
              </a:r>
              <a:r>
                <a:rPr lang="en-US" altLang="zh-CN" sz="20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lang="zh-CN" altLang="en-US" sz="2000" b="1" dirty="0" smtClean="0">
                  <a:solidFill>
                    <a:prstClr val="black"/>
                  </a:solidFill>
                  <a:latin typeface="+mn-ea"/>
                </a:rPr>
                <a:t>项和   </a:t>
              </a:r>
              <a:r>
                <a:rPr lang="en-US" altLang="zh-CN" sz="2000" b="1" dirty="0" smtClean="0">
                  <a:solidFill>
                    <a:prstClr val="black"/>
                  </a:solidFill>
                  <a:latin typeface="+mn-ea"/>
                  <a:cs typeface="Times New Roman"/>
                </a:rPr>
                <a:t>?</a:t>
              </a:r>
              <a:r>
                <a:rPr lang="zh-CN" altLang="en-US" sz="2000" b="1" dirty="0" smtClean="0">
                  <a:solidFill>
                    <a:prstClr val="black"/>
                  </a:solidFill>
                  <a:latin typeface="+mn-ea"/>
                </a:rPr>
                <a:t> </a:t>
              </a:r>
              <a:endParaRPr lang="zh-CN" altLang="en-US" sz="2000" b="1" dirty="0">
                <a:solidFill>
                  <a:prstClr val="black"/>
                </a:solidFill>
                <a:latin typeface="+mn-ea"/>
              </a:endParaRP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9208389"/>
                </p:ext>
              </p:extLst>
            </p:nvPr>
          </p:nvGraphicFramePr>
          <p:xfrm>
            <a:off x="4058661" y="1388593"/>
            <a:ext cx="500827" cy="3617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1" name="Equation" r:id="rId8" imgW="457200" imgH="330120" progId="Equation.DSMT4">
                    <p:embed/>
                  </p:oleObj>
                </mc:Choice>
                <mc:Fallback>
                  <p:oleObj name="Equation" r:id="rId8" imgW="45720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4058661" y="1388593"/>
                          <a:ext cx="500827" cy="3617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对象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1488434"/>
                </p:ext>
              </p:extLst>
            </p:nvPr>
          </p:nvGraphicFramePr>
          <p:xfrm>
            <a:off x="8677047" y="1399909"/>
            <a:ext cx="284163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2" name="Equation" r:id="rId10" imgW="266400" imgH="330120" progId="Equation.DSMT4">
                    <p:embed/>
                  </p:oleObj>
                </mc:Choice>
                <mc:Fallback>
                  <p:oleObj name="Equation" r:id="rId10" imgW="266400" imgH="330120" progId="Equation.DSMT4">
                    <p:embed/>
                    <p:pic>
                      <p:nvPicPr>
                        <p:cNvPr id="0" name="对象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77047" y="1399909"/>
                          <a:ext cx="284163" cy="355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6" name="组合 55"/>
          <p:cNvGrpSpPr/>
          <p:nvPr/>
        </p:nvGrpSpPr>
        <p:grpSpPr>
          <a:xfrm>
            <a:off x="7748454" y="4268644"/>
            <a:ext cx="3518912" cy="977191"/>
            <a:chOff x="7748454" y="4025363"/>
            <a:chExt cx="3518912" cy="977191"/>
          </a:xfrm>
        </p:grpSpPr>
        <p:sp>
          <p:nvSpPr>
            <p:cNvPr id="25" name="TextBox 24"/>
            <p:cNvSpPr txBox="1"/>
            <p:nvPr/>
          </p:nvSpPr>
          <p:spPr>
            <a:xfrm>
              <a:off x="7748454" y="4025363"/>
              <a:ext cx="3518912" cy="9771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srgbClr val="18B330"/>
                  </a:solidFill>
                  <a:latin typeface="华文行楷" pitchFamily="2" charset="-122"/>
                  <a:ea typeface="华文行楷" pitchFamily="2" charset="-122"/>
                </a:rPr>
                <a:t>注意：</a:t>
              </a:r>
              <a:r>
                <a:rPr lang="zh-CN" altLang="en-US" sz="2000" dirty="0" smtClean="0">
                  <a:latin typeface="华文行楷" pitchFamily="2" charset="-122"/>
                  <a:ea typeface="华文行楷" pitchFamily="2" charset="-122"/>
                </a:rPr>
                <a:t>这里涉及                        </a:t>
              </a:r>
              <a:endParaRPr lang="en-US" altLang="zh-CN" sz="2000" dirty="0" smtClean="0">
                <a:latin typeface="华文行楷" pitchFamily="2" charset="-122"/>
                <a:ea typeface="华文行楷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latin typeface="华文行楷" pitchFamily="2" charset="-122"/>
                  <a:ea typeface="华文行楷" pitchFamily="2" charset="-122"/>
                </a:rPr>
                <a:t>五个基本量，灵活选取公式。</a:t>
              </a:r>
              <a:endParaRPr lang="zh-CN" altLang="en-US" sz="2000" dirty="0">
                <a:latin typeface="华文行楷" pitchFamily="2" charset="-122"/>
                <a:ea typeface="华文行楷" pitchFamily="2" charset="-122"/>
              </a:endParaRPr>
            </a:p>
          </p:txBody>
        </p:sp>
        <p:graphicFrame>
          <p:nvGraphicFramePr>
            <p:cNvPr id="55" name="对象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536696"/>
                </p:ext>
              </p:extLst>
            </p:nvPr>
          </p:nvGraphicFramePr>
          <p:xfrm>
            <a:off x="9607742" y="4189716"/>
            <a:ext cx="1484312" cy="307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3" name="Equation" r:id="rId12" imgW="1587240" imgH="330120" progId="Equation.DSMT4">
                    <p:embed/>
                  </p:oleObj>
                </mc:Choice>
                <mc:Fallback>
                  <p:oleObj name="Equation" r:id="rId12" imgW="158724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7742" y="4189716"/>
                          <a:ext cx="1484312" cy="307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7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58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080429" y="1733168"/>
            <a:ext cx="7295226" cy="4109372"/>
            <a:chOff x="2080429" y="1733168"/>
            <a:chExt cx="7295226" cy="4109372"/>
          </a:xfrm>
        </p:grpSpPr>
        <p:grpSp>
          <p:nvGrpSpPr>
            <p:cNvPr id="143" name="组合 142"/>
            <p:cNvGrpSpPr/>
            <p:nvPr/>
          </p:nvGrpSpPr>
          <p:grpSpPr>
            <a:xfrm>
              <a:off x="2080429" y="1733168"/>
              <a:ext cx="7295226" cy="4109372"/>
              <a:chOff x="2080429" y="1733168"/>
              <a:chExt cx="7295226" cy="4109372"/>
            </a:xfrm>
          </p:grpSpPr>
          <p:graphicFrame>
            <p:nvGraphicFramePr>
              <p:cNvPr id="17" name="对象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86188250"/>
                  </p:ext>
                </p:extLst>
              </p:nvPr>
            </p:nvGraphicFramePr>
            <p:xfrm>
              <a:off x="3606208" y="1887863"/>
              <a:ext cx="3652502" cy="3637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04" name="Equation" r:id="rId14" imgW="3327120" imgH="330120" progId="Equation.DSMT4">
                      <p:embed/>
                    </p:oleObj>
                  </mc:Choice>
                  <mc:Fallback>
                    <p:oleObj name="Equation" r:id="rId14" imgW="3327120" imgH="330120" progId="Equation.DSMT4">
                      <p:embed/>
                      <p:pic>
                        <p:nvPicPr>
                          <p:cNvPr id="0" name="对象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06208" y="1887863"/>
                            <a:ext cx="3652502" cy="3637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54" name="组合 53"/>
              <p:cNvGrpSpPr/>
              <p:nvPr/>
            </p:nvGrpSpPr>
            <p:grpSpPr>
              <a:xfrm>
                <a:off x="2080429" y="1733168"/>
                <a:ext cx="7295226" cy="4109372"/>
                <a:chOff x="2080429" y="1733168"/>
                <a:chExt cx="7295226" cy="4109372"/>
              </a:xfrm>
            </p:grpSpPr>
            <p:sp>
              <p:nvSpPr>
                <p:cNvPr id="23" name="矩形 22"/>
                <p:cNvSpPr/>
                <p:nvPr/>
              </p:nvSpPr>
              <p:spPr>
                <a:xfrm>
                  <a:off x="2080429" y="1733168"/>
                  <a:ext cx="7295226" cy="373948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just">
                    <a:lnSpc>
                      <a:spcPct val="150000"/>
                    </a:lnSpc>
                    <a:spcBef>
                      <a:spcPts val="2400"/>
                    </a:spcBef>
                  </a:pPr>
                  <a:r>
                    <a:rPr lang="zh-CN" altLang="en-US" b="1" dirty="0" smtClean="0">
                      <a:solidFill>
                        <a:prstClr val="black"/>
                      </a:solidFill>
                      <a:latin typeface="+mn-ea"/>
                    </a:rPr>
                    <a:t>   推导：</a:t>
                  </a:r>
                  <a:endParaRPr lang="en-US" altLang="zh-CN" b="1" dirty="0" smtClean="0">
                    <a:solidFill>
                      <a:prstClr val="black"/>
                    </a:solidFill>
                    <a:latin typeface="+mn-ea"/>
                  </a:endParaRPr>
                </a:p>
                <a:p>
                  <a:pPr lvl="0">
                    <a:lnSpc>
                      <a:spcPct val="150000"/>
                    </a:lnSpc>
                    <a:spcBef>
                      <a:spcPts val="600"/>
                    </a:spcBef>
                  </a:pPr>
                  <a:r>
                    <a:rPr lang="en-US" altLang="zh-CN" b="1" dirty="0">
                      <a:solidFill>
                        <a:prstClr val="black"/>
                      </a:solidFill>
                      <a:latin typeface="+mn-ea"/>
                    </a:rPr>
                    <a:t> </a:t>
                  </a:r>
                  <a:r>
                    <a:rPr lang="en-US" altLang="zh-CN" b="1" dirty="0" smtClean="0">
                      <a:solidFill>
                        <a:prstClr val="black"/>
                      </a:solidFill>
                      <a:latin typeface="+mn-ea"/>
                    </a:rPr>
                    <a:t>  </a:t>
                  </a:r>
                  <a:r>
                    <a:rPr lang="zh-CN" altLang="en-US" b="1" dirty="0" smtClean="0">
                      <a:solidFill>
                        <a:prstClr val="black"/>
                      </a:solidFill>
                      <a:latin typeface="+mn-ea"/>
                    </a:rPr>
                    <a:t>当     时， </a:t>
                  </a:r>
                  <a:endParaRPr lang="en-US" altLang="zh-CN" b="1" dirty="0" smtClean="0">
                    <a:solidFill>
                      <a:prstClr val="black"/>
                    </a:solidFill>
                    <a:latin typeface="+mn-ea"/>
                  </a:endParaRPr>
                </a:p>
                <a:p>
                  <a:pPr lvl="0">
                    <a:lnSpc>
                      <a:spcPct val="150000"/>
                    </a:lnSpc>
                    <a:spcBef>
                      <a:spcPts val="600"/>
                    </a:spcBef>
                  </a:pPr>
                  <a:r>
                    <a:rPr lang="zh-CN" altLang="en-US" b="1" dirty="0" smtClean="0">
                      <a:solidFill>
                        <a:prstClr val="black"/>
                      </a:solidFill>
                      <a:latin typeface="+mn-ea"/>
                    </a:rPr>
                    <a:t>   当     </a:t>
                  </a:r>
                  <a:r>
                    <a:rPr lang="zh-CN" altLang="en-US" b="1" dirty="0">
                      <a:solidFill>
                        <a:prstClr val="black"/>
                      </a:solidFill>
                      <a:latin typeface="+mn-ea"/>
                    </a:rPr>
                    <a:t>时， </a:t>
                  </a:r>
                  <a:endParaRPr lang="en-US" altLang="zh-CN" b="1" dirty="0">
                    <a:solidFill>
                      <a:prstClr val="black"/>
                    </a:solidFill>
                    <a:latin typeface="+mn-ea"/>
                  </a:endParaRPr>
                </a:p>
                <a:p>
                  <a:pPr lvl="0">
                    <a:lnSpc>
                      <a:spcPct val="150000"/>
                    </a:lnSpc>
                    <a:spcBef>
                      <a:spcPts val="1200"/>
                    </a:spcBef>
                  </a:pPr>
                  <a:r>
                    <a:rPr lang="zh-CN" altLang="en-US" b="1" dirty="0" smtClean="0">
                      <a:solidFill>
                        <a:prstClr val="black"/>
                      </a:solidFill>
                      <a:latin typeface="+mn-ea"/>
                    </a:rPr>
                    <a:t>   两边同乘</a:t>
                  </a:r>
                  <a:endParaRPr lang="en-US" altLang="zh-CN" b="1" dirty="0">
                    <a:solidFill>
                      <a:prstClr val="black"/>
                    </a:solidFill>
                    <a:latin typeface="+mn-ea"/>
                  </a:endParaRPr>
                </a:p>
                <a:p>
                  <a:pPr lvl="0">
                    <a:lnSpc>
                      <a:spcPct val="150000"/>
                    </a:lnSpc>
                    <a:spcBef>
                      <a:spcPts val="1200"/>
                    </a:spcBef>
                  </a:pPr>
                  <a:r>
                    <a:rPr lang="en-US" altLang="zh-CN" b="1" dirty="0" smtClean="0">
                      <a:solidFill>
                        <a:prstClr val="black"/>
                      </a:solidFill>
                      <a:latin typeface="Times New Roman" pitchFamily="18" charset="0"/>
                      <a:cs typeface="Times New Roman" pitchFamily="18" charset="0"/>
                    </a:rPr>
                    <a:t>       (1)-(2) </a:t>
                  </a:r>
                  <a:r>
                    <a:rPr lang="zh-CN" altLang="en-US" b="1" dirty="0" smtClean="0">
                      <a:solidFill>
                        <a:prstClr val="black"/>
                      </a:solidFill>
                      <a:latin typeface="+mn-ea"/>
                    </a:rPr>
                    <a:t>得：</a:t>
                  </a:r>
                  <a:endParaRPr lang="en-US" altLang="zh-CN" b="1" dirty="0">
                    <a:solidFill>
                      <a:prstClr val="black"/>
                    </a:solidFill>
                    <a:latin typeface="+mn-ea"/>
                  </a:endParaRPr>
                </a:p>
                <a:p>
                  <a:pPr lvl="0">
                    <a:lnSpc>
                      <a:spcPct val="150000"/>
                    </a:lnSpc>
                    <a:spcBef>
                      <a:spcPts val="1800"/>
                    </a:spcBef>
                  </a:pPr>
                  <a:r>
                    <a:rPr lang="zh-CN" altLang="en-US" b="1" dirty="0" smtClean="0">
                      <a:solidFill>
                        <a:prstClr val="black"/>
                      </a:solidFill>
                      <a:latin typeface="+mn-ea"/>
                    </a:rPr>
                    <a:t>   即</a:t>
                  </a:r>
                  <a:endParaRPr lang="en-US" altLang="zh-CN" b="1" dirty="0">
                    <a:solidFill>
                      <a:prstClr val="black"/>
                    </a:solidFill>
                    <a:latin typeface="+mn-ea"/>
                  </a:endParaRPr>
                </a:p>
                <a:p>
                  <a:pPr lvl="0">
                    <a:lnSpc>
                      <a:spcPct val="150000"/>
                    </a:lnSpc>
                  </a:pPr>
                  <a:endParaRPr lang="en-US" altLang="zh-CN" sz="2000" b="1" dirty="0" smtClean="0">
                    <a:solidFill>
                      <a:prstClr val="black"/>
                    </a:solidFill>
                    <a:latin typeface="+mn-ea"/>
                  </a:endParaRPr>
                </a:p>
              </p:txBody>
            </p:sp>
            <p:graphicFrame>
              <p:nvGraphicFramePr>
                <p:cNvPr id="19" name="对象 1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77114549"/>
                    </p:ext>
                  </p:extLst>
                </p:nvPr>
              </p:nvGraphicFramePr>
              <p:xfrm>
                <a:off x="3795261" y="2315610"/>
                <a:ext cx="995363" cy="35718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05" name="Equation" r:id="rId16" imgW="927000" imgH="330120" progId="Equation.DSMT4">
                        <p:embed/>
                      </p:oleObj>
                    </mc:Choice>
                    <mc:Fallback>
                      <p:oleObj name="Equation" r:id="rId16" imgW="927000" imgH="330120" progId="Equation.DSMT4">
                        <p:embed/>
                        <p:pic>
                          <p:nvPicPr>
                            <p:cNvPr id="0" name="对象 1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95261" y="2315610"/>
                              <a:ext cx="995363" cy="35718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0" name="对象 1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070834201"/>
                    </p:ext>
                  </p:extLst>
                </p:nvPr>
              </p:nvGraphicFramePr>
              <p:xfrm>
                <a:off x="3850712" y="3755364"/>
                <a:ext cx="3407998" cy="72455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06" name="Equation" r:id="rId18" imgW="3288960" imgH="698400" progId="Equation.DSMT4">
                        <p:embed/>
                      </p:oleObj>
                    </mc:Choice>
                    <mc:Fallback>
                      <p:oleObj name="Equation" r:id="rId18" imgW="3288960" imgH="698400" progId="Equation.DSMT4">
                        <p:embed/>
                        <p:pic>
                          <p:nvPicPr>
                            <p:cNvPr id="0" name="对象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50712" y="3755364"/>
                              <a:ext cx="3407998" cy="72455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2" name="对象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97255484"/>
                    </p:ext>
                  </p:extLst>
                </p:nvPr>
              </p:nvGraphicFramePr>
              <p:xfrm>
                <a:off x="2756566" y="2349696"/>
                <a:ext cx="544643" cy="31443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07" name="Equation" r:id="rId20" imgW="507960" imgH="291960" progId="Equation.DSMT4">
                        <p:embed/>
                      </p:oleObj>
                    </mc:Choice>
                    <mc:Fallback>
                      <p:oleObj name="Equation" r:id="rId20" imgW="507960" imgH="291960" progId="Equation.DSMT4">
                        <p:embed/>
                        <p:pic>
                          <p:nvPicPr>
                            <p:cNvPr id="0" name="对象 1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1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56566" y="2349696"/>
                              <a:ext cx="544643" cy="31443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8" name="对象 1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952290279"/>
                    </p:ext>
                  </p:extLst>
                </p:nvPr>
              </p:nvGraphicFramePr>
              <p:xfrm>
                <a:off x="2762725" y="2834084"/>
                <a:ext cx="531969" cy="3071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08" name="Equation" r:id="rId22" imgW="507960" imgH="291960" progId="Equation.DSMT4">
                        <p:embed/>
                      </p:oleObj>
                    </mc:Choice>
                    <mc:Fallback>
                      <p:oleObj name="Equation" r:id="rId22" imgW="507960" imgH="291960" progId="Equation.DSMT4">
                        <p:embed/>
                        <p:pic>
                          <p:nvPicPr>
                            <p:cNvPr id="0" name="对象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3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62725" y="2834084"/>
                              <a:ext cx="531969" cy="30711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4" name="对象 2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114359877"/>
                    </p:ext>
                  </p:extLst>
                </p:nvPr>
              </p:nvGraphicFramePr>
              <p:xfrm>
                <a:off x="3817938" y="2773363"/>
                <a:ext cx="5054600" cy="3905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09" name="Equation" r:id="rId24" imgW="4647960" imgH="355320" progId="Equation.DSMT4">
                        <p:embed/>
                      </p:oleObj>
                    </mc:Choice>
                    <mc:Fallback>
                      <p:oleObj name="Equation" r:id="rId24" imgW="4647960" imgH="355320" progId="Equation.DSMT4">
                        <p:embed/>
                        <p:pic>
                          <p:nvPicPr>
                            <p:cNvPr id="0" name="对象 1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817938" y="2773363"/>
                              <a:ext cx="5054600" cy="39052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1" name="对象 50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807999479"/>
                    </p:ext>
                  </p:extLst>
                </p:nvPr>
              </p:nvGraphicFramePr>
              <p:xfrm>
                <a:off x="3617917" y="4547514"/>
                <a:ext cx="3863776" cy="129502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10" name="Equation" r:id="rId26" imgW="3429000" imgH="1143000" progId="Equation.DSMT4">
                        <p:embed/>
                      </p:oleObj>
                    </mc:Choice>
                    <mc:Fallback>
                      <p:oleObj name="Equation" r:id="rId26" imgW="3429000" imgH="1143000" progId="Equation.DSMT4">
                        <p:embed/>
                        <p:pic>
                          <p:nvPicPr>
                            <p:cNvPr id="0" name="对象 2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617917" y="4547514"/>
                              <a:ext cx="3863776" cy="1295026"/>
                            </a:xfrm>
                            <a:prstGeom prst="rect">
                              <a:avLst/>
                            </a:prstGeom>
                            <a:solidFill>
                              <a:srgbClr val="FFFF00"/>
                            </a:solidFill>
                            <a:ln>
                              <a:noFill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2" name="对象 5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19390548"/>
                    </p:ext>
                  </p:extLst>
                </p:nvPr>
              </p:nvGraphicFramePr>
              <p:xfrm>
                <a:off x="3460051" y="3329192"/>
                <a:ext cx="5419725" cy="382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11" name="Equation" r:id="rId28" imgW="5054400" imgH="355320" progId="Equation.DSMT4">
                        <p:embed/>
                      </p:oleObj>
                    </mc:Choice>
                    <mc:Fallback>
                      <p:oleObj name="Equation" r:id="rId28" imgW="5054400" imgH="355320" progId="Equation.DSMT4">
                        <p:embed/>
                        <p:pic>
                          <p:nvPicPr>
                            <p:cNvPr id="0" name="对象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9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60051" y="3329192"/>
                              <a:ext cx="5419725" cy="382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cxnSp>
          <p:nvCxnSpPr>
            <p:cNvPr id="145" name="直接连接符 144"/>
            <p:cNvCxnSpPr/>
            <p:nvPr/>
          </p:nvCxnSpPr>
          <p:spPr>
            <a:xfrm flipH="1">
              <a:off x="4806892" y="3162650"/>
              <a:ext cx="142613" cy="20644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H="1">
              <a:off x="5370352" y="3162650"/>
              <a:ext cx="142613" cy="20644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 flipH="1">
              <a:off x="7467601" y="3145871"/>
              <a:ext cx="142613" cy="20644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4" name="图片 143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742981" y="2237070"/>
            <a:ext cx="1467144" cy="2308324"/>
            <a:chOff x="742981" y="2245459"/>
            <a:chExt cx="1467144" cy="2308324"/>
          </a:xfrm>
        </p:grpSpPr>
        <p:sp>
          <p:nvSpPr>
            <p:cNvPr id="4" name="TextBox 3"/>
            <p:cNvSpPr txBox="1"/>
            <p:nvPr/>
          </p:nvSpPr>
          <p:spPr>
            <a:xfrm>
              <a:off x="742981" y="2245459"/>
              <a:ext cx="1467144" cy="230832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 smtClean="0"/>
                <a:t>步骤</a:t>
              </a:r>
              <a:r>
                <a:rPr lang="zh-CN" altLang="en-US" dirty="0" smtClean="0"/>
                <a:t>：</a:t>
              </a:r>
              <a:endParaRPr lang="en-US" altLang="zh-CN" dirty="0" smtClean="0"/>
            </a:p>
            <a:p>
              <a:pPr marL="342900" indent="-342900">
                <a:buFont typeface="+mj-ea"/>
                <a:buAutoNum type="circleNumDbPlain"/>
              </a:pPr>
              <a:endParaRPr lang="en-US" altLang="zh-CN" dirty="0" smtClean="0"/>
            </a:p>
            <a:p>
              <a:pPr marL="342900" indent="-342900">
                <a:buFont typeface="+mj-ea"/>
                <a:buAutoNum type="circleNumDbPlain"/>
              </a:pPr>
              <a:r>
                <a:rPr lang="zh-CN" altLang="en-US" dirty="0" smtClean="0"/>
                <a:t>书写     ；</a:t>
              </a:r>
              <a:endParaRPr lang="en-US" altLang="zh-CN" dirty="0" smtClean="0"/>
            </a:p>
            <a:p>
              <a:pPr marL="342900" indent="-342900">
                <a:buFont typeface="+mj-ea"/>
                <a:buAutoNum type="circleNumDbPlain"/>
              </a:pPr>
              <a:endParaRPr lang="en-US" altLang="zh-CN" dirty="0" smtClean="0"/>
            </a:p>
            <a:p>
              <a:pPr marL="342900" indent="-342900">
                <a:buFont typeface="+mj-ea"/>
                <a:buAutoNum type="circleNumDbPlain"/>
              </a:pPr>
              <a:r>
                <a:rPr lang="zh-CN" altLang="en-US" dirty="0" smtClean="0"/>
                <a:t>同乘公比；</a:t>
              </a:r>
              <a:endParaRPr lang="en-US" altLang="zh-CN" dirty="0" smtClean="0"/>
            </a:p>
            <a:p>
              <a:pPr marL="342900" indent="-342900">
                <a:buFont typeface="+mj-ea"/>
                <a:buAutoNum type="circleNumDbPlain"/>
              </a:pPr>
              <a:endParaRPr lang="en-US" altLang="zh-CN" dirty="0" smtClean="0"/>
            </a:p>
            <a:p>
              <a:pPr marL="342900" indent="-342900">
                <a:buFont typeface="+mj-ea"/>
                <a:buAutoNum type="circleNumDbPlain"/>
              </a:pPr>
              <a:r>
                <a:rPr lang="zh-CN" altLang="en-US" dirty="0" smtClean="0"/>
                <a:t>错位相减。</a:t>
              </a:r>
              <a:endParaRPr lang="en-US" altLang="zh-CN" dirty="0" smtClean="0"/>
            </a:p>
            <a:p>
              <a:pPr marL="342900" indent="-342900">
                <a:buFont typeface="+mj-ea"/>
                <a:buAutoNum type="circleNumDbPlain"/>
              </a:pPr>
              <a:endParaRPr lang="en-US" altLang="zh-CN" dirty="0" smtClean="0"/>
            </a:p>
          </p:txBody>
        </p:sp>
        <p:graphicFrame>
          <p:nvGraphicFramePr>
            <p:cNvPr id="148" name="对象 1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5146057"/>
                </p:ext>
              </p:extLst>
            </p:nvPr>
          </p:nvGraphicFramePr>
          <p:xfrm>
            <a:off x="1667619" y="2854230"/>
            <a:ext cx="233054" cy="2916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2" name="Equation" r:id="rId31" imgW="266400" imgH="330120" progId="Equation.DSMT4">
                    <p:embed/>
                  </p:oleObj>
                </mc:Choice>
                <mc:Fallback>
                  <p:oleObj name="Equation" r:id="rId31" imgW="26640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67619" y="2854230"/>
                          <a:ext cx="233054" cy="2916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1" name="直接箭头连接符 10"/>
          <p:cNvCxnSpPr/>
          <p:nvPr/>
        </p:nvCxnSpPr>
        <p:spPr>
          <a:xfrm>
            <a:off x="2224439" y="3028426"/>
            <a:ext cx="28396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箭头连接符 148"/>
          <p:cNvCxnSpPr/>
          <p:nvPr/>
        </p:nvCxnSpPr>
        <p:spPr>
          <a:xfrm>
            <a:off x="2216050" y="3570753"/>
            <a:ext cx="28396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接箭头连接符 149"/>
          <p:cNvCxnSpPr/>
          <p:nvPr/>
        </p:nvCxnSpPr>
        <p:spPr>
          <a:xfrm>
            <a:off x="2224439" y="4120393"/>
            <a:ext cx="283960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22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9376" y="966723"/>
            <a:ext cx="1996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i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学以致用</a:t>
            </a:r>
            <a:endParaRPr lang="zh-CN" altLang="en-US" sz="2800" i="1" dirty="0">
              <a:solidFill>
                <a:srgbClr val="18B330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536569" y="1576665"/>
            <a:ext cx="8786803" cy="2118905"/>
            <a:chOff x="1536569" y="1576665"/>
            <a:chExt cx="8786803" cy="2118905"/>
          </a:xfrm>
        </p:grpSpPr>
        <p:sp>
          <p:nvSpPr>
            <p:cNvPr id="17" name="矩形 16"/>
            <p:cNvSpPr/>
            <p:nvPr/>
          </p:nvSpPr>
          <p:spPr>
            <a:xfrm>
              <a:off x="1536569" y="1576665"/>
              <a:ext cx="8786803" cy="20928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 dirty="0" smtClean="0"/>
                <a:t>例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zh-CN" altLang="en-US" sz="2000" b="1" dirty="0" smtClean="0">
                  <a:sym typeface="Wingdings" pitchFamily="2" charset="2"/>
                </a:rPr>
                <a:t>： 在</a:t>
              </a:r>
              <a:r>
                <a:rPr lang="zh-CN" altLang="en-US" sz="2000" b="1" dirty="0" smtClean="0"/>
                <a:t>等比数列         中，设       为它的前 </a:t>
              </a:r>
              <a:r>
                <a:rPr lang="en-US" altLang="zh-CN" sz="2000" b="1" i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zh-CN" sz="2000" b="1" dirty="0" smtClean="0"/>
                <a:t> </a:t>
              </a:r>
              <a:r>
                <a:rPr lang="zh-CN" altLang="en-US" sz="2000" b="1" dirty="0" smtClean="0"/>
                <a:t>项和，则</a:t>
              </a:r>
              <a:endParaRPr lang="en-US" altLang="zh-CN" sz="2000" b="1" dirty="0" smtClean="0"/>
            </a:p>
            <a:p>
              <a:pPr>
                <a:lnSpc>
                  <a:spcPct val="150000"/>
                </a:lnSpc>
              </a:pPr>
              <a:r>
                <a:rPr lang="en-US" altLang="zh-CN" sz="2000" b="1" dirty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zh-CN" sz="2000" b="1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zh-CN" altLang="en-US" sz="2000" b="1" dirty="0">
                  <a:latin typeface="Times New Roman" pitchFamily="18" charset="0"/>
                  <a:cs typeface="Times New Roman" pitchFamily="18" charset="0"/>
                </a:rPr>
                <a:t>）</a:t>
              </a:r>
              <a:r>
                <a:rPr lang="zh-CN" altLang="en-US" sz="2000" b="1" dirty="0" smtClean="0"/>
                <a:t>                          求</a:t>
              </a:r>
              <a:endParaRPr lang="en-US" altLang="zh-CN" sz="2000" b="1" dirty="0" smtClean="0"/>
            </a:p>
            <a:p>
              <a:pPr>
                <a:lnSpc>
                  <a:spcPct val="200000"/>
                </a:lnSpc>
                <a:spcBef>
                  <a:spcPts val="3600"/>
                </a:spcBef>
              </a:pP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</a:rPr>
                <a:t>          2</a:t>
              </a:r>
              <a:r>
                <a:rPr lang="zh-CN" altLang="en-US" sz="2000" b="1" dirty="0" smtClean="0">
                  <a:latin typeface="Times New Roman" pitchFamily="18" charset="0"/>
                  <a:cs typeface="Times New Roman" pitchFamily="18" charset="0"/>
                </a:rPr>
                <a:t>）</a:t>
              </a:r>
              <a:r>
                <a:rPr lang="zh-CN" altLang="en-US" sz="2000" b="1" dirty="0" smtClean="0"/>
                <a:t>求等比数列                     前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r>
                <a:rPr lang="zh-CN" altLang="en-US" sz="2000" b="1" dirty="0" smtClean="0"/>
                <a:t>项的和。</a:t>
              </a:r>
              <a:r>
                <a:rPr lang="en-US" altLang="zh-CN" sz="2000" b="1" dirty="0" smtClean="0"/>
                <a:t>      </a:t>
              </a:r>
              <a:endParaRPr lang="en-US" altLang="zh-CN" sz="2000" dirty="0"/>
            </a:p>
          </p:txBody>
        </p:sp>
        <p:graphicFrame>
          <p:nvGraphicFramePr>
            <p:cNvPr id="2" name="对象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9403447"/>
                </p:ext>
              </p:extLst>
            </p:nvPr>
          </p:nvGraphicFramePr>
          <p:xfrm>
            <a:off x="4455847" y="2192981"/>
            <a:ext cx="345130" cy="3451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49" name="Equation" r:id="rId9" imgW="330120" imgH="330120" progId="Equation.DSMT4">
                    <p:embed/>
                  </p:oleObj>
                </mc:Choice>
                <mc:Fallback>
                  <p:oleObj name="Equation" r:id="rId9" imgW="33012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455847" y="2192981"/>
                          <a:ext cx="345130" cy="34513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4347346"/>
                </p:ext>
              </p:extLst>
            </p:nvPr>
          </p:nvGraphicFramePr>
          <p:xfrm>
            <a:off x="2607014" y="2187360"/>
            <a:ext cx="1500187" cy="341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50" name="Equation" r:id="rId11" imgW="1447560" imgH="330120" progId="Equation.DSMT4">
                    <p:embed/>
                  </p:oleObj>
                </mc:Choice>
                <mc:Fallback>
                  <p:oleObj name="Equation" r:id="rId11" imgW="144756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607014" y="2187360"/>
                          <a:ext cx="1500187" cy="3413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对象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2652980"/>
                </p:ext>
              </p:extLst>
            </p:nvPr>
          </p:nvGraphicFramePr>
          <p:xfrm>
            <a:off x="3624750" y="1694453"/>
            <a:ext cx="500063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51" name="Equation" r:id="rId13" imgW="457200" imgH="330120" progId="Equation.DSMT4">
                    <p:embed/>
                  </p:oleObj>
                </mc:Choice>
                <mc:Fallback>
                  <p:oleObj name="Equation" r:id="rId13" imgW="457200" imgH="330120" progId="Equation.DSMT4">
                    <p:embed/>
                    <p:pic>
                      <p:nvPicPr>
                        <p:cNvPr id="0" name="对象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4750" y="1694453"/>
                          <a:ext cx="500063" cy="360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对象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365356"/>
                </p:ext>
              </p:extLst>
            </p:nvPr>
          </p:nvGraphicFramePr>
          <p:xfrm>
            <a:off x="4025798" y="3062158"/>
            <a:ext cx="1014412" cy="633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52" name="Equation" r:id="rId15" imgW="977760" imgH="609480" progId="Equation.DSMT4">
                    <p:embed/>
                  </p:oleObj>
                </mc:Choice>
                <mc:Fallback>
                  <p:oleObj name="Equation" r:id="rId15" imgW="97776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025798" y="3062158"/>
                          <a:ext cx="1014412" cy="6334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对象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5280256"/>
                </p:ext>
              </p:extLst>
            </p:nvPr>
          </p:nvGraphicFramePr>
          <p:xfrm>
            <a:off x="4950434" y="1723125"/>
            <a:ext cx="279400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53" name="Equation" r:id="rId17" imgW="266400" imgH="330120" progId="Equation.DSMT4">
                    <p:embed/>
                  </p:oleObj>
                </mc:Choice>
                <mc:Fallback>
                  <p:oleObj name="Equation" r:id="rId17" imgW="26640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950434" y="1723125"/>
                          <a:ext cx="279400" cy="344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8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39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7354151" y="3328206"/>
            <a:ext cx="3272301" cy="738664"/>
            <a:chOff x="6894443" y="3073903"/>
            <a:chExt cx="3272301" cy="738664"/>
          </a:xfrm>
        </p:grpSpPr>
        <p:sp>
          <p:nvSpPr>
            <p:cNvPr id="122" name="TextBox 121"/>
            <p:cNvSpPr txBox="1"/>
            <p:nvPr/>
          </p:nvSpPr>
          <p:spPr>
            <a:xfrm>
              <a:off x="8369448" y="3073903"/>
              <a:ext cx="1797296" cy="738664"/>
            </a:xfrm>
            <a:prstGeom prst="rect">
              <a:avLst/>
            </a:prstGeom>
            <a:noFill/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800" b="1" dirty="0" smtClean="0">
                  <a:solidFill>
                    <a:srgbClr val="18B330"/>
                  </a:solidFill>
                  <a:latin typeface="华文行楷" pitchFamily="2" charset="-122"/>
                  <a:ea typeface="华文行楷" pitchFamily="2" charset="-122"/>
                </a:rPr>
                <a:t>知三求二</a:t>
              </a:r>
              <a:endParaRPr lang="zh-CN" altLang="en-US" sz="2800" b="1" dirty="0">
                <a:latin typeface="华文行楷" pitchFamily="2" charset="-122"/>
                <a:ea typeface="华文行楷" pitchFamily="2" charset="-122"/>
              </a:endParaRPr>
            </a:p>
          </p:txBody>
        </p:sp>
        <p:sp>
          <p:nvSpPr>
            <p:cNvPr id="124" name="右箭头 123"/>
            <p:cNvSpPr/>
            <p:nvPr/>
          </p:nvSpPr>
          <p:spPr>
            <a:xfrm>
              <a:off x="6894443" y="3332498"/>
              <a:ext cx="1218450" cy="2366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5" name="图片 12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85736"/>
              </p:ext>
            </p:extLst>
          </p:nvPr>
        </p:nvGraphicFramePr>
        <p:xfrm>
          <a:off x="3498850" y="2635250"/>
          <a:ext cx="96678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54" name="Equation" r:id="rId20" imgW="838080" imgH="330120" progId="Equation.DSMT4">
                  <p:embed/>
                </p:oleObj>
              </mc:Choice>
              <mc:Fallback>
                <p:oleObj name="Equation" r:id="rId20" imgW="83808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498850" y="2635250"/>
                        <a:ext cx="966788" cy="382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25466"/>
              </p:ext>
            </p:extLst>
          </p:nvPr>
        </p:nvGraphicFramePr>
        <p:xfrm>
          <a:off x="4021138" y="5207219"/>
          <a:ext cx="9747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55" name="Equation" r:id="rId22" imgW="761760" imgH="291960" progId="Equation.DSMT4">
                  <p:embed/>
                </p:oleObj>
              </mc:Choice>
              <mc:Fallback>
                <p:oleObj name="Equation" r:id="rId22" imgW="7617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021138" y="5207219"/>
                        <a:ext cx="974725" cy="37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652535"/>
              </p:ext>
            </p:extLst>
          </p:nvPr>
        </p:nvGraphicFramePr>
        <p:xfrm>
          <a:off x="3400425" y="3875991"/>
          <a:ext cx="13208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56" name="Equation" r:id="rId24" imgW="1180800" imgH="609480" progId="Equation.DSMT4">
                  <p:embed/>
                </p:oleObj>
              </mc:Choice>
              <mc:Fallback>
                <p:oleObj name="Equation" r:id="rId24" imgW="11808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400425" y="3875991"/>
                        <a:ext cx="1320800" cy="681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组合 12"/>
          <p:cNvGrpSpPr/>
          <p:nvPr/>
        </p:nvGrpSpPr>
        <p:grpSpPr>
          <a:xfrm>
            <a:off x="1580806" y="4542260"/>
            <a:ext cx="5199407" cy="646331"/>
            <a:chOff x="1580806" y="4542260"/>
            <a:chExt cx="5199407" cy="646331"/>
          </a:xfrm>
        </p:grpSpPr>
        <p:sp>
          <p:nvSpPr>
            <p:cNvPr id="4" name="矩形 3"/>
            <p:cNvSpPr/>
            <p:nvPr/>
          </p:nvSpPr>
          <p:spPr>
            <a:xfrm>
              <a:off x="1580806" y="4542260"/>
              <a:ext cx="484780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200000"/>
                </a:lnSpc>
                <a:spcBef>
                  <a:spcPts val="3000"/>
                </a:spcBef>
              </a:pPr>
              <a:r>
                <a:rPr lang="zh-CN" altLang="en-US" b="1" dirty="0" smtClean="0"/>
                <a:t>变式训练：                                                     求公比</a:t>
              </a:r>
              <a:endParaRPr lang="en-US" altLang="zh-CN" b="1" dirty="0"/>
            </a:p>
          </p:txBody>
        </p:sp>
        <p:graphicFrame>
          <p:nvGraphicFramePr>
            <p:cNvPr id="6" name="对象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7472488"/>
                </p:ext>
              </p:extLst>
            </p:nvPr>
          </p:nvGraphicFramePr>
          <p:xfrm>
            <a:off x="2728755" y="4777865"/>
            <a:ext cx="2886075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57" name="Equation" r:id="rId26" imgW="2781000" imgH="330120" progId="Equation.DSMT4">
                    <p:embed/>
                  </p:oleObj>
                </mc:Choice>
                <mc:Fallback>
                  <p:oleObj name="Equation" r:id="rId26" imgW="2781000" imgH="330120" progId="Equation.DSMT4">
                    <p:embed/>
                    <p:pic>
                      <p:nvPicPr>
                        <p:cNvPr id="0" name="对象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8755" y="4777865"/>
                          <a:ext cx="2886075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2088170"/>
                </p:ext>
              </p:extLst>
            </p:nvPr>
          </p:nvGraphicFramePr>
          <p:xfrm>
            <a:off x="6367463" y="4822811"/>
            <a:ext cx="412750" cy="255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458" name="Equation" r:id="rId28" imgW="241200" imgH="241200" progId="Equation.DSMT4">
                    <p:embed/>
                  </p:oleObj>
                </mc:Choice>
                <mc:Fallback>
                  <p:oleObj name="Equation" r:id="rId28" imgW="241200" imgH="241200" progId="Equation.DSMT4">
                    <p:embed/>
                    <p:pic>
                      <p:nvPicPr>
                        <p:cNvPr id="0" name="对象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67463" y="4822811"/>
                          <a:ext cx="412750" cy="255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3322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6679" y="874444"/>
            <a:ext cx="1996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i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学以致用</a:t>
            </a:r>
            <a:endParaRPr lang="zh-CN" altLang="en-US" sz="2800" i="1" dirty="0">
              <a:solidFill>
                <a:srgbClr val="18B330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385022" y="1593915"/>
            <a:ext cx="9306246" cy="1015663"/>
            <a:chOff x="1385022" y="1476469"/>
            <a:chExt cx="9306246" cy="1015663"/>
          </a:xfrm>
        </p:grpSpPr>
        <p:sp>
          <p:nvSpPr>
            <p:cNvPr id="2" name="矩形 1"/>
            <p:cNvSpPr/>
            <p:nvPr/>
          </p:nvSpPr>
          <p:spPr>
            <a:xfrm>
              <a:off x="1385022" y="1476469"/>
              <a:ext cx="930624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prstClr val="black"/>
                  </a:solidFill>
                </a:rPr>
                <a:t>        </a:t>
              </a:r>
              <a:r>
                <a:rPr lang="zh-CN" altLang="en-US" sz="2000" b="1" dirty="0" smtClean="0">
                  <a:solidFill>
                    <a:prstClr val="black"/>
                  </a:solidFill>
                </a:rPr>
                <a:t>例</a:t>
              </a:r>
              <a:r>
                <a:rPr lang="en-US" altLang="zh-CN" sz="20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zh-CN" altLang="en-US" sz="2000" dirty="0" smtClean="0">
                  <a:solidFill>
                    <a:prstClr val="black"/>
                  </a:solidFill>
                </a:rPr>
                <a:t>：</a:t>
              </a:r>
              <a:r>
                <a:rPr lang="zh-CN" altLang="en-US" sz="2000" b="1" dirty="0"/>
                <a:t>设</a:t>
              </a:r>
              <a:r>
                <a:rPr lang="zh-CN" altLang="en-US" sz="2000" b="1" dirty="0" smtClean="0"/>
                <a:t>等比数列         的</a:t>
              </a:r>
              <a:r>
                <a:rPr lang="zh-CN" altLang="en-US" sz="2000" b="1" dirty="0"/>
                <a:t>前</a:t>
              </a:r>
              <a:r>
                <a:rPr lang="en-US" altLang="zh-CN" sz="2000" b="1" i="1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zh-CN" sz="2000" b="1" dirty="0"/>
                <a:t> </a:t>
              </a:r>
              <a:r>
                <a:rPr lang="zh-CN" altLang="en-US" sz="2000" b="1" dirty="0"/>
                <a:t>项</a:t>
              </a:r>
              <a:r>
                <a:rPr lang="zh-CN" altLang="en-US" sz="2000" b="1" dirty="0" smtClean="0"/>
                <a:t>和为      ，已知</a:t>
              </a:r>
              <a:r>
                <a:rPr lang="en-US" altLang="zh-CN" sz="2000" b="1" dirty="0"/>
                <a:t> </a:t>
              </a:r>
              <a:r>
                <a:rPr lang="en-US" altLang="zh-CN" sz="2000" b="1" dirty="0" smtClean="0"/>
                <a:t>                                </a:t>
              </a:r>
              <a:r>
                <a:rPr lang="zh-CN" altLang="en-US" sz="2000" b="1" dirty="0" smtClean="0"/>
                <a:t>求数列         的</a:t>
              </a:r>
              <a:r>
                <a:rPr lang="zh-CN" altLang="en-US" sz="2000" b="1" dirty="0"/>
                <a:t>通项</a:t>
              </a:r>
              <a:r>
                <a:rPr lang="zh-CN" altLang="en-US" sz="2000" b="1" dirty="0" smtClean="0"/>
                <a:t>公式。</a:t>
              </a:r>
              <a:endParaRPr lang="en-US" altLang="zh-CN" sz="2000" b="1" dirty="0"/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4696747"/>
                </p:ext>
              </p:extLst>
            </p:nvPr>
          </p:nvGraphicFramePr>
          <p:xfrm>
            <a:off x="3878763" y="1596524"/>
            <a:ext cx="4699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294" name="Equation" r:id="rId9" imgW="469800" imgH="380880" progId="Equation.DSMT4">
                    <p:embed/>
                  </p:oleObj>
                </mc:Choice>
                <mc:Fallback>
                  <p:oleObj name="Equation" r:id="rId9" imgW="469800" imgH="380880" progId="Equation.DSMT4">
                    <p:embed/>
                    <p:pic>
                      <p:nvPicPr>
                        <p:cNvPr id="0" name="对象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763" y="1596524"/>
                          <a:ext cx="469900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7044739"/>
                </p:ext>
              </p:extLst>
            </p:nvPr>
          </p:nvGraphicFramePr>
          <p:xfrm>
            <a:off x="5857383" y="1623169"/>
            <a:ext cx="279400" cy="344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295" name="Equation" r:id="rId11" imgW="266400" imgH="330120" progId="Equation.DSMT4">
                    <p:embed/>
                  </p:oleObj>
                </mc:Choice>
                <mc:Fallback>
                  <p:oleObj name="Equation" r:id="rId11" imgW="266400" imgH="330120" progId="Equation.DSMT4">
                    <p:embed/>
                    <p:pic>
                      <p:nvPicPr>
                        <p:cNvPr id="0" name="对象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7383" y="1623169"/>
                          <a:ext cx="279400" cy="344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3532947"/>
                </p:ext>
              </p:extLst>
            </p:nvPr>
          </p:nvGraphicFramePr>
          <p:xfrm>
            <a:off x="7031946" y="1623034"/>
            <a:ext cx="1636712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296" name="Equation" r:id="rId13" imgW="1562040" imgH="330120" progId="Equation.DSMT4">
                    <p:embed/>
                  </p:oleObj>
                </mc:Choice>
                <mc:Fallback>
                  <p:oleObj name="Equation" r:id="rId13" imgW="1562040" imgH="330120" progId="Equation.DSMT4">
                    <p:embed/>
                    <p:pic>
                      <p:nvPicPr>
                        <p:cNvPr id="0" name="对象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1946" y="1623034"/>
                          <a:ext cx="1636712" cy="344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对象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2422028"/>
                </p:ext>
              </p:extLst>
            </p:nvPr>
          </p:nvGraphicFramePr>
          <p:xfrm>
            <a:off x="9618704" y="1579917"/>
            <a:ext cx="4699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297" name="Equation" r:id="rId15" imgW="469800" imgH="380880" progId="Equation.DSMT4">
                    <p:embed/>
                  </p:oleObj>
                </mc:Choice>
                <mc:Fallback>
                  <p:oleObj name="Equation" r:id="rId15" imgW="469800" imgH="380880" progId="Equation.DSMT4">
                    <p:embed/>
                    <p:pic>
                      <p:nvPicPr>
                        <p:cNvPr id="0" name="对象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18704" y="1579917"/>
                          <a:ext cx="469900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27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785838"/>
              </p:ext>
            </p:extLst>
          </p:nvPr>
        </p:nvGraphicFramePr>
        <p:xfrm>
          <a:off x="2487613" y="2790825"/>
          <a:ext cx="4171950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98" name="Equation" r:id="rId17" imgW="3441600" imgH="1295280" progId="Equation.DSMT4">
                  <p:embed/>
                </p:oleObj>
              </mc:Choice>
              <mc:Fallback>
                <p:oleObj name="Equation" r:id="rId17" imgW="3441600" imgH="1295280" progId="Equation.DSMT4">
                  <p:embed/>
                  <p:pic>
                    <p:nvPicPr>
                      <p:cNvPr id="0" name="对象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2790825"/>
                        <a:ext cx="4171950" cy="1576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7188962" y="3416147"/>
                <a:ext cx="3928395" cy="515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000" dirty="0" smtClean="0">
                    <a:solidFill>
                      <a:srgbClr val="18B330"/>
                    </a:solidFill>
                    <a:latin typeface="华文行楷" pitchFamily="2" charset="-122"/>
                    <a:ea typeface="华文行楷" pitchFamily="2" charset="-122"/>
                  </a:rPr>
                  <a:t>       </a:t>
                </a:r>
                <a:r>
                  <a:rPr lang="zh-CN" altLang="en-US" sz="2000" b="1" dirty="0" smtClean="0">
                    <a:solidFill>
                      <a:srgbClr val="18B330"/>
                    </a:solidFill>
                    <a:latin typeface="华文行楷" pitchFamily="2" charset="-122"/>
                    <a:ea typeface="华文行楷" pitchFamily="2" charset="-122"/>
                  </a:rPr>
                  <a:t>注意先分</a:t>
                </a:r>
                <a:r>
                  <a:rPr lang="zh-CN" altLang="en-US" sz="2000" b="1" dirty="0">
                    <a:solidFill>
                      <a:srgbClr val="18B330"/>
                    </a:solidFill>
                    <a:latin typeface="华文行楷" pitchFamily="2" charset="-122"/>
                    <a:ea typeface="华文行楷" pitchFamily="2" charset="-122"/>
                  </a:rPr>
                  <a:t>析</a:t>
                </a:r>
                <a:r>
                  <a:rPr lang="zh-CN" altLang="en-US" sz="2000" b="1" dirty="0" smtClean="0">
                    <a:solidFill>
                      <a:srgbClr val="18B330"/>
                    </a:solidFill>
                    <a:latin typeface="华文行楷" pitchFamily="2" charset="-122"/>
                    <a:ea typeface="华文行楷" pitchFamily="2" charset="-122"/>
                  </a:rPr>
                  <a:t> </a:t>
                </a:r>
                <a:r>
                  <a:rPr lang="en-US" altLang="zh-CN" sz="2000" b="1" i="1" dirty="0" smtClean="0">
                    <a:solidFill>
                      <a:srgbClr val="18B330"/>
                    </a:solidFill>
                    <a:latin typeface="Times New Roman" pitchFamily="18" charset="0"/>
                    <a:ea typeface="华文行楷" pitchFamily="2" charset="-122"/>
                    <a:cs typeface="Times New Roman" pitchFamily="18" charset="0"/>
                  </a:rPr>
                  <a:t>q </a:t>
                </a:r>
                <a14:m>
                  <m:oMath xmlns:m="http://schemas.openxmlformats.org/officeDocument/2006/math">
                    <m:r>
                      <a:rPr lang="zh-CN" altLang="en-US" sz="2000" b="1" i="1">
                        <a:solidFill>
                          <a:srgbClr val="18B330"/>
                        </a:solidFill>
                        <a:latin typeface="Cambria Math"/>
                        <a:ea typeface="华文行楷" pitchFamily="2" charset="-122"/>
                      </a:rPr>
                      <m:t>是否等于</m:t>
                    </m:r>
                    <m:r>
                      <a:rPr lang="en-US" altLang="zh-CN" sz="2000" b="1" i="1">
                        <a:solidFill>
                          <a:srgbClr val="18B330"/>
                        </a:solidFill>
                        <a:latin typeface="Cambria Math"/>
                        <a:ea typeface="华文行楷" pitchFamily="2" charset="-122"/>
                      </a:rPr>
                      <m:t>𝟏</m:t>
                    </m:r>
                    <m:r>
                      <a:rPr lang="en-US" altLang="zh-CN" sz="2000" b="1" i="1" smtClean="0">
                        <a:solidFill>
                          <a:srgbClr val="18B330"/>
                        </a:solidFill>
                        <a:latin typeface="Cambria Math"/>
                        <a:ea typeface="华文行楷" pitchFamily="2" charset="-122"/>
                      </a:rPr>
                      <m:t>.</m:t>
                    </m:r>
                  </m:oMath>
                </a14:m>
                <a:endParaRPr lang="zh-CN" altLang="en-US" sz="2000" b="1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962" y="3416147"/>
                <a:ext cx="3928395" cy="515526"/>
              </a:xfrm>
              <a:prstGeom prst="rect">
                <a:avLst/>
              </a:prstGeom>
              <a:blipFill rotWithShape="1">
                <a:blip r:embed="rId20"/>
                <a:stretch>
                  <a:fillRect b="-211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0" name="图片 109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6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6679" y="874444"/>
            <a:ext cx="1996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i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学以致用</a:t>
            </a:r>
            <a:endParaRPr lang="zh-CN" altLang="en-US" sz="2800" i="1" dirty="0">
              <a:solidFill>
                <a:srgbClr val="18B330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295690" y="1608575"/>
            <a:ext cx="9395578" cy="635000"/>
            <a:chOff x="1295690" y="1457573"/>
            <a:chExt cx="9395578" cy="635000"/>
          </a:xfrm>
        </p:grpSpPr>
        <p:sp>
          <p:nvSpPr>
            <p:cNvPr id="2" name="矩形 1"/>
            <p:cNvSpPr/>
            <p:nvPr/>
          </p:nvSpPr>
          <p:spPr>
            <a:xfrm>
              <a:off x="1295690" y="1476469"/>
              <a:ext cx="9395578" cy="501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prstClr val="black"/>
                  </a:solidFill>
                </a:rPr>
                <a:t>        </a:t>
              </a:r>
              <a:r>
                <a:rPr lang="zh-CN" altLang="en-US" sz="2000" b="1" dirty="0"/>
                <a:t>变式训练</a:t>
              </a:r>
              <a:r>
                <a:rPr lang="zh-CN" altLang="en-US" sz="2000" dirty="0" smtClean="0">
                  <a:solidFill>
                    <a:prstClr val="black"/>
                  </a:solidFill>
                </a:rPr>
                <a:t>：</a:t>
              </a:r>
              <a:r>
                <a:rPr lang="zh-CN" altLang="en-US" sz="2000" b="1" dirty="0"/>
                <a:t>已知</a:t>
              </a:r>
              <a:r>
                <a:rPr lang="zh-CN" altLang="en-US" sz="2000" b="1" dirty="0" smtClean="0"/>
                <a:t>等比数列         中，                               求      。</a:t>
              </a:r>
              <a:endParaRPr lang="en-US" altLang="zh-CN" sz="2000" b="1" dirty="0"/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8233121"/>
                </p:ext>
              </p:extLst>
            </p:nvPr>
          </p:nvGraphicFramePr>
          <p:xfrm>
            <a:off x="4684106" y="1596760"/>
            <a:ext cx="4699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485" name="Equation" r:id="rId9" imgW="469800" imgH="380880" progId="Equation.DSMT4">
                    <p:embed/>
                  </p:oleObj>
                </mc:Choice>
                <mc:Fallback>
                  <p:oleObj name="Equation" r:id="rId9" imgW="46980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4106" y="1596760"/>
                          <a:ext cx="469900" cy="381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985153"/>
                </p:ext>
              </p:extLst>
            </p:nvPr>
          </p:nvGraphicFramePr>
          <p:xfrm>
            <a:off x="5692615" y="1457573"/>
            <a:ext cx="16891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486" name="Equation" r:id="rId11" imgW="1612800" imgH="609480" progId="Equation.DSMT4">
                    <p:embed/>
                  </p:oleObj>
                </mc:Choice>
                <mc:Fallback>
                  <p:oleObj name="Equation" r:id="rId11" imgW="1612800" imgH="609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2615" y="1457573"/>
                          <a:ext cx="1689100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对象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0527710"/>
                </p:ext>
              </p:extLst>
            </p:nvPr>
          </p:nvGraphicFramePr>
          <p:xfrm>
            <a:off x="7748454" y="1601831"/>
            <a:ext cx="245800" cy="3759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487" name="Equation" r:id="rId13" imgW="215640" imgH="330120" progId="Equation.DSMT4">
                    <p:embed/>
                  </p:oleObj>
                </mc:Choice>
                <mc:Fallback>
                  <p:oleObj name="Equation" r:id="rId13" imgW="21564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48454" y="1601831"/>
                          <a:ext cx="245800" cy="3759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Group 30"/>
          <p:cNvGrpSpPr>
            <a:grpSpLocks noChangeAspect="1"/>
          </p:cNvGrpSpPr>
          <p:nvPr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23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aphicFrame>
        <p:nvGraphicFramePr>
          <p:cNvPr id="17" name="对象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514576"/>
              </p:ext>
            </p:extLst>
          </p:nvPr>
        </p:nvGraphicFramePr>
        <p:xfrm>
          <a:off x="2730686" y="2823800"/>
          <a:ext cx="337185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88" name="Equation" r:id="rId15" imgW="2781000" imgH="1015920" progId="Equation.DSMT4">
                  <p:embed/>
                </p:oleObj>
              </mc:Choice>
              <mc:Fallback>
                <p:oleObj name="Equation" r:id="rId15" imgW="2781000" imgH="1015920" progId="Equation.DSMT4">
                  <p:embed/>
                  <p:pic>
                    <p:nvPicPr>
                      <p:cNvPr id="0" name="对象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686" y="2823800"/>
                        <a:ext cx="337185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对象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599354"/>
              </p:ext>
            </p:extLst>
          </p:nvPr>
        </p:nvGraphicFramePr>
        <p:xfrm>
          <a:off x="6822110" y="3056113"/>
          <a:ext cx="3449506" cy="861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89" name="Equation" r:id="rId17" imgW="3073320" imgH="761760" progId="Equation.DSMT4">
                  <p:embed/>
                </p:oleObj>
              </mc:Choice>
              <mc:Fallback>
                <p:oleObj name="Equation" r:id="rId17" imgW="30733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2110" y="3056113"/>
                        <a:ext cx="3449506" cy="86154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00B0F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" name="图片 106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3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79233" y="793762"/>
            <a:ext cx="1996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i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学以致用</a:t>
            </a:r>
            <a:endParaRPr lang="zh-CN" altLang="en-US" sz="2800" i="1" dirty="0">
              <a:solidFill>
                <a:srgbClr val="18B330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1232182" y="1450365"/>
            <a:ext cx="9395578" cy="553998"/>
            <a:chOff x="1232182" y="1459219"/>
            <a:chExt cx="9395578" cy="553998"/>
          </a:xfrm>
        </p:grpSpPr>
        <p:sp>
          <p:nvSpPr>
            <p:cNvPr id="16" name="矩形 15"/>
            <p:cNvSpPr/>
            <p:nvPr/>
          </p:nvSpPr>
          <p:spPr>
            <a:xfrm>
              <a:off x="1232182" y="1459219"/>
              <a:ext cx="939557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 dirty="0"/>
                <a:t>        </a:t>
              </a:r>
              <a:r>
                <a:rPr lang="zh-CN" altLang="en-US" sz="2000" b="1" dirty="0" smtClean="0"/>
                <a:t>例</a:t>
              </a:r>
              <a:r>
                <a:rPr lang="en-US" altLang="zh-CN" sz="2000" b="1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zh-CN" altLang="en-US" sz="2000" b="1" dirty="0" smtClean="0"/>
                <a:t>：求等比数列                                               的前</a:t>
              </a:r>
              <a:r>
                <a:rPr lang="en-US" altLang="zh-CN" sz="2000" b="1" i="1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000" b="1" dirty="0" smtClean="0"/>
                <a:t>项和。</a:t>
              </a:r>
              <a:endParaRPr lang="en-US" altLang="zh-CN" sz="2000" b="1" dirty="0"/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0591205"/>
                </p:ext>
              </p:extLst>
            </p:nvPr>
          </p:nvGraphicFramePr>
          <p:xfrm>
            <a:off x="3769847" y="1590238"/>
            <a:ext cx="2581275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03" name="Equation" r:id="rId9" imgW="2463480" imgH="342720" progId="Equation.DSMT4">
                    <p:embed/>
                  </p:oleObj>
                </mc:Choice>
                <mc:Fallback>
                  <p:oleObj name="Equation" r:id="rId9" imgW="2463480" imgH="342720" progId="Equation.DSMT4">
                    <p:embed/>
                    <p:pic>
                      <p:nvPicPr>
                        <p:cNvPr id="0" name="对象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9847" y="1590238"/>
                          <a:ext cx="2581275" cy="357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组合 22"/>
          <p:cNvGrpSpPr/>
          <p:nvPr/>
        </p:nvGrpSpPr>
        <p:grpSpPr>
          <a:xfrm>
            <a:off x="1324461" y="3445611"/>
            <a:ext cx="8801245" cy="553998"/>
            <a:chOff x="1232182" y="3244113"/>
            <a:chExt cx="8801245" cy="553998"/>
          </a:xfrm>
        </p:grpSpPr>
        <p:sp>
          <p:nvSpPr>
            <p:cNvPr id="26" name="矩形 25"/>
            <p:cNvSpPr/>
            <p:nvPr/>
          </p:nvSpPr>
          <p:spPr>
            <a:xfrm>
              <a:off x="1232182" y="3244113"/>
              <a:ext cx="8801245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2000" dirty="0" smtClean="0">
                  <a:solidFill>
                    <a:prstClr val="black"/>
                  </a:solidFill>
                </a:rPr>
                <a:t>       </a:t>
              </a:r>
              <a:r>
                <a:rPr lang="zh-CN" altLang="en-US" sz="2000" b="1" dirty="0" smtClean="0"/>
                <a:t>变</a:t>
              </a:r>
              <a:r>
                <a:rPr lang="zh-CN" altLang="en-US" sz="2000" b="1" dirty="0"/>
                <a:t>式训练</a:t>
              </a:r>
              <a:r>
                <a:rPr lang="zh-CN" altLang="en-US" sz="2000" dirty="0" smtClean="0">
                  <a:solidFill>
                    <a:prstClr val="black"/>
                  </a:solidFill>
                </a:rPr>
                <a:t>：</a:t>
              </a:r>
              <a:r>
                <a:rPr lang="zh-CN" altLang="en-US" sz="2000" b="1" dirty="0"/>
                <a:t>求</a:t>
              </a:r>
              <a:r>
                <a:rPr lang="zh-CN" altLang="en-US" sz="2000" b="1" dirty="0" smtClean="0"/>
                <a:t>数列                                        的</a:t>
              </a:r>
              <a:r>
                <a:rPr lang="zh-CN" altLang="en-US" sz="2000" b="1" dirty="0"/>
                <a:t>前</a:t>
              </a:r>
              <a:r>
                <a:rPr lang="en-US" altLang="zh-CN" sz="2000" b="1" i="1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000" b="1" dirty="0"/>
                <a:t>项和。</a:t>
              </a:r>
              <a:endParaRPr lang="en-US" altLang="zh-CN" sz="2000" b="1" dirty="0" smtClean="0"/>
            </a:p>
          </p:txBody>
        </p:sp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3484041"/>
                </p:ext>
              </p:extLst>
            </p:nvPr>
          </p:nvGraphicFramePr>
          <p:xfrm>
            <a:off x="3836362" y="3359296"/>
            <a:ext cx="2168525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04" name="Equation" r:id="rId11" imgW="2070000" imgH="342720" progId="Equation.DSMT4">
                    <p:embed/>
                  </p:oleObj>
                </mc:Choice>
                <mc:Fallback>
                  <p:oleObj name="Equation" r:id="rId11" imgW="2070000" imgH="342720" progId="Equation.DSMT4">
                    <p:embed/>
                    <p:pic>
                      <p:nvPicPr>
                        <p:cNvPr id="0" name="对象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6362" y="3359296"/>
                          <a:ext cx="2168525" cy="357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208706"/>
              </p:ext>
            </p:extLst>
          </p:nvPr>
        </p:nvGraphicFramePr>
        <p:xfrm>
          <a:off x="3070370" y="2198076"/>
          <a:ext cx="3216129" cy="121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5" name="Equation" r:id="rId13" imgW="2768400" imgH="1041120" progId="Equation.DSMT4">
                  <p:embed/>
                </p:oleObj>
              </mc:Choice>
              <mc:Fallback>
                <p:oleObj name="Equation" r:id="rId13" imgW="2768400" imgH="1041120" progId="Equation.DSMT4">
                  <p:embed/>
                  <p:pic>
                    <p:nvPicPr>
                      <p:cNvPr id="0" name="对象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370" y="2198076"/>
                        <a:ext cx="3216129" cy="121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对象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88155"/>
              </p:ext>
            </p:extLst>
          </p:nvPr>
        </p:nvGraphicFramePr>
        <p:xfrm>
          <a:off x="3204594" y="4111733"/>
          <a:ext cx="4455094" cy="165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6" name="Equation" r:id="rId15" imgW="3911400" imgH="1447560" progId="Equation.DSMT4">
                  <p:embed/>
                </p:oleObj>
              </mc:Choice>
              <mc:Fallback>
                <p:oleObj name="Equation" r:id="rId15" imgW="3911400" imgH="1447560" progId="Equation.DSMT4">
                  <p:embed/>
                  <p:pic>
                    <p:nvPicPr>
                      <p:cNvPr id="0" name="对象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4594" y="4111733"/>
                        <a:ext cx="4455094" cy="1652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053431" y="3194103"/>
                <a:ext cx="28438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000" dirty="0" smtClean="0">
                    <a:solidFill>
                      <a:srgbClr val="18B330"/>
                    </a:solidFill>
                    <a:latin typeface="华文行楷" pitchFamily="2" charset="-122"/>
                    <a:ea typeface="华文行楷" pitchFamily="2" charset="-122"/>
                  </a:rPr>
                  <a:t>       </a:t>
                </a:r>
                <a:r>
                  <a:rPr lang="zh-CN" altLang="en-US" sz="2000" dirty="0">
                    <a:solidFill>
                      <a:srgbClr val="18B330"/>
                    </a:solidFill>
                    <a:latin typeface="华文行楷" pitchFamily="2" charset="-122"/>
                    <a:ea typeface="华文行楷" pitchFamily="2" charset="-122"/>
                  </a:rPr>
                  <a:t>易错题：</a:t>
                </a:r>
                <a:r>
                  <a:rPr lang="zh-CN" altLang="en-US" sz="2000" dirty="0" smtClean="0">
                    <a:solidFill>
                      <a:srgbClr val="18B330"/>
                    </a:solidFill>
                    <a:latin typeface="华文行楷" pitchFamily="2" charset="-122"/>
                    <a:ea typeface="华文行楷" pitchFamily="2" charset="-122"/>
                  </a:rPr>
                  <a:t>注意讨论字母的特殊取值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solidFill>
                          <a:srgbClr val="18B330"/>
                        </a:solidFill>
                        <a:latin typeface="Cambria Math"/>
                        <a:ea typeface="华文行楷" pitchFamily="2" charset="-122"/>
                      </a:rPr>
                      <m:t>.</m:t>
                    </m:r>
                  </m:oMath>
                </a14:m>
                <a:endParaRPr lang="zh-CN" altLang="en-US" sz="2000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3431" y="3194103"/>
                <a:ext cx="2843868" cy="1015663"/>
              </a:xfrm>
              <a:prstGeom prst="rect">
                <a:avLst/>
              </a:prstGeom>
              <a:blipFill rotWithShape="1">
                <a:blip r:embed="rId17"/>
                <a:stretch>
                  <a:fillRect l="-2141" b="-65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图片 2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17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8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9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53600" y="991890"/>
            <a:ext cx="1996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i="1" dirty="0" smtClean="0">
                <a:solidFill>
                  <a:srgbClr val="00B050"/>
                </a:solidFill>
                <a:latin typeface="华文行楷" pitchFamily="2" charset="-122"/>
                <a:ea typeface="华文行楷" pitchFamily="2" charset="-122"/>
              </a:rPr>
              <a:t>课堂小结：</a:t>
            </a:r>
            <a:endParaRPr lang="zh-CN" altLang="en-US" sz="2800" i="1" dirty="0">
              <a:solidFill>
                <a:srgbClr val="00B05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800695" y="3600481"/>
            <a:ext cx="58409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</a:pPr>
            <a:r>
              <a:rPr lang="en-US" altLang="zh-CN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zh-CN" altLang="en-US" sz="2000" b="1" dirty="0">
                <a:solidFill>
                  <a:prstClr val="black"/>
                </a:solidFill>
              </a:rPr>
              <a:t>利用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错位</a:t>
            </a:r>
            <a:r>
              <a:rPr lang="zh-CN" altLang="en-US" sz="2000" b="1" dirty="0">
                <a:solidFill>
                  <a:prstClr val="black"/>
                </a:solidFill>
              </a:rPr>
              <a:t>相减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法推导等比数列前</a:t>
            </a:r>
            <a:r>
              <a:rPr lang="en-US" altLang="zh-CN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项和</a:t>
            </a:r>
            <a:endParaRPr lang="en-US" altLang="zh-CN" sz="2000" b="1" dirty="0">
              <a:solidFill>
                <a:prstClr val="black"/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800695" y="1505456"/>
            <a:ext cx="9420746" cy="2098861"/>
            <a:chOff x="1800695" y="1505456"/>
            <a:chExt cx="9420746" cy="2098861"/>
          </a:xfrm>
        </p:grpSpPr>
        <p:sp>
          <p:nvSpPr>
            <p:cNvPr id="17" name="矩形 16"/>
            <p:cNvSpPr/>
            <p:nvPr/>
          </p:nvSpPr>
          <p:spPr>
            <a:xfrm>
              <a:off x="1800695" y="1505456"/>
              <a:ext cx="942074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200000"/>
                </a:lnSpc>
              </a:pPr>
              <a:r>
                <a:rPr lang="en-US" altLang="zh-CN" sz="20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(1) </a:t>
              </a:r>
              <a:r>
                <a:rPr lang="zh-CN" altLang="en-US" sz="2000" b="1" dirty="0" smtClean="0">
                  <a:solidFill>
                    <a:prstClr val="black"/>
                  </a:solidFill>
                </a:rPr>
                <a:t>等比数列的前</a:t>
              </a:r>
              <a:r>
                <a:rPr lang="en-US" altLang="zh-CN" sz="2000" b="1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zh-CN" altLang="en-US" sz="2000" b="1" dirty="0" smtClean="0">
                  <a:solidFill>
                    <a:prstClr val="black"/>
                  </a:solidFill>
                </a:rPr>
                <a:t>项和公式</a:t>
              </a:r>
              <a:endParaRPr lang="en-US" altLang="zh-CN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对象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9282838"/>
                </p:ext>
              </p:extLst>
            </p:nvPr>
          </p:nvGraphicFramePr>
          <p:xfrm>
            <a:off x="4170548" y="2308917"/>
            <a:ext cx="3863975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28" name="Equation" r:id="rId9" imgW="3429000" imgH="1143000" progId="Equation.DSMT4">
                    <p:embed/>
                  </p:oleObj>
                </mc:Choice>
                <mc:Fallback>
                  <p:oleObj name="Equation" r:id="rId9" imgW="3429000" imgH="1143000" progId="Equation.DSMT4">
                    <p:embed/>
                    <p:pic>
                      <p:nvPicPr>
                        <p:cNvPr id="0" name="对象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0548" y="2308917"/>
                          <a:ext cx="3863975" cy="12954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239717" y="4458434"/>
            <a:ext cx="6384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学</a:t>
            </a:r>
            <a:r>
              <a:rPr lang="zh-CN" altLang="en-US" sz="2000" b="1" dirty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完了这节课，国王要</a:t>
            </a:r>
            <a:r>
              <a:rPr lang="zh-CN" altLang="en-US" sz="2000" b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付</a:t>
            </a:r>
            <a:r>
              <a:rPr lang="zh-CN" altLang="en-US" sz="2000" b="1" dirty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的麦粒数</a:t>
            </a:r>
            <a:r>
              <a:rPr lang="zh-CN" altLang="en-US" sz="2000" b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你会算了</a:t>
            </a:r>
            <a:r>
              <a:rPr lang="zh-CN" altLang="en-US" sz="2000" b="1" dirty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吗？</a:t>
            </a:r>
          </a:p>
        </p:txBody>
      </p:sp>
    </p:spTree>
    <p:extLst>
      <p:ext uri="{BB962C8B-B14F-4D97-AF65-F5344CB8AC3E}">
        <p14:creationId xmlns:p14="http://schemas.microsoft.com/office/powerpoint/2010/main" val="94823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3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pic>
        <p:nvPicPr>
          <p:cNvPr id="126" name="图片 1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36" y="1086150"/>
            <a:ext cx="976686" cy="1603426"/>
          </a:xfrm>
          <a:prstGeom prst="rect">
            <a:avLst/>
          </a:prstGeom>
        </p:spPr>
      </p:pic>
      <p:sp>
        <p:nvSpPr>
          <p:cNvPr id="133" name="Freeform 117"/>
          <p:cNvSpPr>
            <a:spLocks noEditPoints="1"/>
          </p:cNvSpPr>
          <p:nvPr/>
        </p:nvSpPr>
        <p:spPr bwMode="auto">
          <a:xfrm>
            <a:off x="5929971" y="243585"/>
            <a:ext cx="332057" cy="772552"/>
          </a:xfrm>
          <a:custGeom>
            <a:avLst/>
            <a:gdLst>
              <a:gd name="T0" fmla="*/ 166 w 250"/>
              <a:gd name="T1" fmla="*/ 11 h 580"/>
              <a:gd name="T2" fmla="*/ 79 w 250"/>
              <a:gd name="T3" fmla="*/ 12 h 580"/>
              <a:gd name="T4" fmla="*/ 18 w 250"/>
              <a:gd name="T5" fmla="*/ 87 h 580"/>
              <a:gd name="T6" fmla="*/ 66 w 250"/>
              <a:gd name="T7" fmla="*/ 276 h 580"/>
              <a:gd name="T8" fmla="*/ 54 w 250"/>
              <a:gd name="T9" fmla="*/ 300 h 580"/>
              <a:gd name="T10" fmla="*/ 41 w 250"/>
              <a:gd name="T11" fmla="*/ 314 h 580"/>
              <a:gd name="T12" fmla="*/ 67 w 250"/>
              <a:gd name="T13" fmla="*/ 334 h 580"/>
              <a:gd name="T14" fmla="*/ 66 w 250"/>
              <a:gd name="T15" fmla="*/ 335 h 580"/>
              <a:gd name="T16" fmla="*/ 65 w 250"/>
              <a:gd name="T17" fmla="*/ 374 h 580"/>
              <a:gd name="T18" fmla="*/ 36 w 250"/>
              <a:gd name="T19" fmla="*/ 407 h 580"/>
              <a:gd name="T20" fmla="*/ 10 w 250"/>
              <a:gd name="T21" fmla="*/ 449 h 580"/>
              <a:gd name="T22" fmla="*/ 25 w 250"/>
              <a:gd name="T23" fmla="*/ 576 h 580"/>
              <a:gd name="T24" fmla="*/ 32 w 250"/>
              <a:gd name="T25" fmla="*/ 575 h 580"/>
              <a:gd name="T26" fmla="*/ 45 w 250"/>
              <a:gd name="T27" fmla="*/ 416 h 580"/>
              <a:gd name="T28" fmla="*/ 74 w 250"/>
              <a:gd name="T29" fmla="*/ 336 h 580"/>
              <a:gd name="T30" fmla="*/ 75 w 250"/>
              <a:gd name="T31" fmla="*/ 336 h 580"/>
              <a:gd name="T32" fmla="*/ 110 w 250"/>
              <a:gd name="T33" fmla="*/ 330 h 580"/>
              <a:gd name="T34" fmla="*/ 102 w 250"/>
              <a:gd name="T35" fmla="*/ 291 h 580"/>
              <a:gd name="T36" fmla="*/ 232 w 250"/>
              <a:gd name="T37" fmla="*/ 191 h 580"/>
              <a:gd name="T38" fmla="*/ 166 w 250"/>
              <a:gd name="T39" fmla="*/ 11 h 580"/>
              <a:gd name="T40" fmla="*/ 89 w 250"/>
              <a:gd name="T41" fmla="*/ 325 h 580"/>
              <a:gd name="T42" fmla="*/ 69 w 250"/>
              <a:gd name="T43" fmla="*/ 323 h 580"/>
              <a:gd name="T44" fmla="*/ 56 w 250"/>
              <a:gd name="T45" fmla="*/ 313 h 580"/>
              <a:gd name="T46" fmla="*/ 67 w 250"/>
              <a:gd name="T47" fmla="*/ 303 h 580"/>
              <a:gd name="T48" fmla="*/ 76 w 250"/>
              <a:gd name="T49" fmla="*/ 281 h 580"/>
              <a:gd name="T50" fmla="*/ 80 w 250"/>
              <a:gd name="T51" fmla="*/ 284 h 580"/>
              <a:gd name="T52" fmla="*/ 95 w 250"/>
              <a:gd name="T53" fmla="*/ 289 h 580"/>
              <a:gd name="T54" fmla="*/ 95 w 250"/>
              <a:gd name="T55" fmla="*/ 290 h 580"/>
              <a:gd name="T56" fmla="*/ 96 w 250"/>
              <a:gd name="T57" fmla="*/ 299 h 580"/>
              <a:gd name="T58" fmla="*/ 101 w 250"/>
              <a:gd name="T59" fmla="*/ 321 h 580"/>
              <a:gd name="T60" fmla="*/ 89 w 250"/>
              <a:gd name="T61" fmla="*/ 325 h 580"/>
              <a:gd name="T62" fmla="*/ 221 w 250"/>
              <a:gd name="T63" fmla="*/ 154 h 580"/>
              <a:gd name="T64" fmla="*/ 84 w 250"/>
              <a:gd name="T65" fmla="*/ 269 h 580"/>
              <a:gd name="T66" fmla="*/ 77 w 250"/>
              <a:gd name="T67" fmla="*/ 270 h 580"/>
              <a:gd name="T68" fmla="*/ 41 w 250"/>
              <a:gd name="T69" fmla="*/ 225 h 580"/>
              <a:gd name="T70" fmla="*/ 27 w 250"/>
              <a:gd name="T71" fmla="*/ 131 h 580"/>
              <a:gd name="T72" fmla="*/ 49 w 250"/>
              <a:gd name="T73" fmla="*/ 55 h 580"/>
              <a:gd name="T74" fmla="*/ 138 w 250"/>
              <a:gd name="T75" fmla="*/ 16 h 580"/>
              <a:gd name="T76" fmla="*/ 221 w 250"/>
              <a:gd name="T77" fmla="*/ 154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50" h="580">
                <a:moveTo>
                  <a:pt x="166" y="11"/>
                </a:moveTo>
                <a:cubicBezTo>
                  <a:pt x="138" y="1"/>
                  <a:pt x="107" y="0"/>
                  <a:pt x="79" y="12"/>
                </a:cubicBezTo>
                <a:cubicBezTo>
                  <a:pt x="45" y="26"/>
                  <a:pt x="29" y="53"/>
                  <a:pt x="18" y="87"/>
                </a:cubicBezTo>
                <a:cubicBezTo>
                  <a:pt x="0" y="144"/>
                  <a:pt x="5" y="245"/>
                  <a:pt x="66" y="276"/>
                </a:cubicBezTo>
                <a:cubicBezTo>
                  <a:pt x="63" y="285"/>
                  <a:pt x="61" y="293"/>
                  <a:pt x="54" y="300"/>
                </a:cubicBezTo>
                <a:cubicBezTo>
                  <a:pt x="49" y="304"/>
                  <a:pt x="41" y="306"/>
                  <a:pt x="41" y="314"/>
                </a:cubicBezTo>
                <a:cubicBezTo>
                  <a:pt x="41" y="326"/>
                  <a:pt x="55" y="332"/>
                  <a:pt x="67" y="334"/>
                </a:cubicBezTo>
                <a:cubicBezTo>
                  <a:pt x="66" y="335"/>
                  <a:pt x="66" y="335"/>
                  <a:pt x="66" y="335"/>
                </a:cubicBezTo>
                <a:cubicBezTo>
                  <a:pt x="66" y="348"/>
                  <a:pt x="67" y="361"/>
                  <a:pt x="65" y="374"/>
                </a:cubicBezTo>
                <a:cubicBezTo>
                  <a:pt x="63" y="388"/>
                  <a:pt x="47" y="399"/>
                  <a:pt x="36" y="407"/>
                </a:cubicBezTo>
                <a:cubicBezTo>
                  <a:pt x="22" y="418"/>
                  <a:pt x="14" y="431"/>
                  <a:pt x="10" y="449"/>
                </a:cubicBezTo>
                <a:cubicBezTo>
                  <a:pt x="0" y="486"/>
                  <a:pt x="8" y="542"/>
                  <a:pt x="25" y="576"/>
                </a:cubicBezTo>
                <a:cubicBezTo>
                  <a:pt x="27" y="580"/>
                  <a:pt x="32" y="578"/>
                  <a:pt x="32" y="575"/>
                </a:cubicBezTo>
                <a:cubicBezTo>
                  <a:pt x="30" y="524"/>
                  <a:pt x="1" y="457"/>
                  <a:pt x="45" y="416"/>
                </a:cubicBezTo>
                <a:cubicBezTo>
                  <a:pt x="71" y="393"/>
                  <a:pt x="86" y="372"/>
                  <a:pt x="74" y="336"/>
                </a:cubicBezTo>
                <a:cubicBezTo>
                  <a:pt x="74" y="336"/>
                  <a:pt x="74" y="336"/>
                  <a:pt x="75" y="336"/>
                </a:cubicBezTo>
                <a:cubicBezTo>
                  <a:pt x="84" y="337"/>
                  <a:pt x="107" y="343"/>
                  <a:pt x="110" y="330"/>
                </a:cubicBezTo>
                <a:cubicBezTo>
                  <a:pt x="113" y="319"/>
                  <a:pt x="112" y="299"/>
                  <a:pt x="102" y="291"/>
                </a:cubicBezTo>
                <a:cubicBezTo>
                  <a:pt x="163" y="300"/>
                  <a:pt x="214" y="249"/>
                  <a:pt x="232" y="191"/>
                </a:cubicBezTo>
                <a:cubicBezTo>
                  <a:pt x="250" y="131"/>
                  <a:pt x="234" y="33"/>
                  <a:pt x="166" y="11"/>
                </a:cubicBezTo>
                <a:close/>
                <a:moveTo>
                  <a:pt x="89" y="325"/>
                </a:moveTo>
                <a:cubicBezTo>
                  <a:pt x="82" y="325"/>
                  <a:pt x="76" y="325"/>
                  <a:pt x="69" y="323"/>
                </a:cubicBezTo>
                <a:cubicBezTo>
                  <a:pt x="69" y="323"/>
                  <a:pt x="50" y="316"/>
                  <a:pt x="56" y="313"/>
                </a:cubicBezTo>
                <a:cubicBezTo>
                  <a:pt x="60" y="310"/>
                  <a:pt x="64" y="307"/>
                  <a:pt x="67" y="303"/>
                </a:cubicBezTo>
                <a:cubicBezTo>
                  <a:pt x="72" y="297"/>
                  <a:pt x="76" y="289"/>
                  <a:pt x="76" y="281"/>
                </a:cubicBezTo>
                <a:cubicBezTo>
                  <a:pt x="77" y="283"/>
                  <a:pt x="78" y="284"/>
                  <a:pt x="80" y="284"/>
                </a:cubicBezTo>
                <a:cubicBezTo>
                  <a:pt x="85" y="286"/>
                  <a:pt x="90" y="288"/>
                  <a:pt x="95" y="289"/>
                </a:cubicBezTo>
                <a:cubicBezTo>
                  <a:pt x="95" y="289"/>
                  <a:pt x="95" y="290"/>
                  <a:pt x="95" y="290"/>
                </a:cubicBezTo>
                <a:cubicBezTo>
                  <a:pt x="94" y="294"/>
                  <a:pt x="94" y="295"/>
                  <a:pt x="96" y="299"/>
                </a:cubicBezTo>
                <a:cubicBezTo>
                  <a:pt x="99" y="306"/>
                  <a:pt x="101" y="313"/>
                  <a:pt x="101" y="321"/>
                </a:cubicBezTo>
                <a:cubicBezTo>
                  <a:pt x="101" y="329"/>
                  <a:pt x="95" y="326"/>
                  <a:pt x="89" y="325"/>
                </a:cubicBezTo>
                <a:close/>
                <a:moveTo>
                  <a:pt x="221" y="154"/>
                </a:moveTo>
                <a:cubicBezTo>
                  <a:pt x="217" y="230"/>
                  <a:pt x="164" y="290"/>
                  <a:pt x="84" y="269"/>
                </a:cubicBezTo>
                <a:cubicBezTo>
                  <a:pt x="81" y="268"/>
                  <a:pt x="78" y="268"/>
                  <a:pt x="77" y="270"/>
                </a:cubicBezTo>
                <a:cubicBezTo>
                  <a:pt x="65" y="255"/>
                  <a:pt x="51" y="242"/>
                  <a:pt x="41" y="225"/>
                </a:cubicBezTo>
                <a:cubicBezTo>
                  <a:pt x="25" y="198"/>
                  <a:pt x="26" y="161"/>
                  <a:pt x="27" y="131"/>
                </a:cubicBezTo>
                <a:cubicBezTo>
                  <a:pt x="28" y="104"/>
                  <a:pt x="36" y="78"/>
                  <a:pt x="49" y="55"/>
                </a:cubicBezTo>
                <a:cubicBezTo>
                  <a:pt x="67" y="24"/>
                  <a:pt x="106" y="16"/>
                  <a:pt x="138" y="16"/>
                </a:cubicBezTo>
                <a:cubicBezTo>
                  <a:pt x="214" y="17"/>
                  <a:pt x="224" y="95"/>
                  <a:pt x="221" y="154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3" name="Freeform 116"/>
          <p:cNvSpPr>
            <a:spLocks noEditPoints="1"/>
          </p:cNvSpPr>
          <p:nvPr/>
        </p:nvSpPr>
        <p:spPr bwMode="auto">
          <a:xfrm>
            <a:off x="7258710" y="3139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4209" y="899611"/>
            <a:ext cx="1996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i="1" dirty="0" smtClean="0">
                <a:solidFill>
                  <a:srgbClr val="18B330"/>
                </a:solidFill>
                <a:latin typeface="华文行楷" pitchFamily="2" charset="-122"/>
                <a:ea typeface="华文行楷" pitchFamily="2" charset="-122"/>
              </a:rPr>
              <a:t>练习巩固：</a:t>
            </a:r>
            <a:endParaRPr lang="en-US" altLang="zh-CN" sz="2800" i="1" dirty="0" smtClean="0">
              <a:solidFill>
                <a:srgbClr val="18B330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551655" y="1562152"/>
            <a:ext cx="9420746" cy="3170099"/>
            <a:chOff x="1551655" y="1562152"/>
            <a:chExt cx="9420746" cy="3170099"/>
          </a:xfrm>
        </p:grpSpPr>
        <p:grpSp>
          <p:nvGrpSpPr>
            <p:cNvPr id="30" name="组合 29"/>
            <p:cNvGrpSpPr/>
            <p:nvPr/>
          </p:nvGrpSpPr>
          <p:grpSpPr>
            <a:xfrm>
              <a:off x="1551655" y="1562152"/>
              <a:ext cx="9420746" cy="3170099"/>
              <a:chOff x="1551655" y="1629264"/>
              <a:chExt cx="9420746" cy="3170099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1551655" y="1629264"/>
                <a:ext cx="9420746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altLang="zh-CN" sz="2000" b="1" dirty="0" smtClean="0"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zh-CN" altLang="en-US" sz="2000" b="1" dirty="0" smtClean="0"/>
                  <a:t>已知</a:t>
                </a:r>
                <a:r>
                  <a:rPr lang="zh-CN" altLang="en-US" sz="2000" b="1" dirty="0"/>
                  <a:t>等比数列         的通项</a:t>
                </a:r>
                <a:r>
                  <a:rPr lang="zh-CN" altLang="en-US" sz="2000" b="1" dirty="0" smtClean="0"/>
                  <a:t>公式为                     其前</a:t>
                </a:r>
                <a:r>
                  <a:rPr lang="en-US" altLang="zh-CN" sz="2000" b="1" i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zh-CN" altLang="en-US" sz="2000" b="1" dirty="0" smtClean="0"/>
                  <a:t>项和为 </a:t>
                </a:r>
                <a:r>
                  <a:rPr lang="en-US" altLang="zh-CN" sz="2000" b="1" dirty="0"/>
                  <a:t> </a:t>
                </a:r>
                <a:r>
                  <a:rPr lang="en-US" altLang="zh-CN" sz="2000" b="1" dirty="0" smtClean="0"/>
                  <a:t>     </a:t>
                </a:r>
                <a:r>
                  <a:rPr lang="zh-CN" altLang="en-US" sz="2000" b="1" dirty="0" smtClean="0"/>
                  <a:t>。</a:t>
                </a:r>
                <a:endParaRPr lang="en-US" altLang="zh-CN" sz="2000" b="1" dirty="0" smtClean="0"/>
              </a:p>
              <a:p>
                <a:pPr>
                  <a:lnSpc>
                    <a:spcPct val="200000"/>
                  </a:lnSpc>
                </a:pPr>
                <a:r>
                  <a:rPr lang="en-US" altLang="zh-CN" sz="2000" b="1" dirty="0" smtClean="0"/>
                  <a:t>     </a:t>
                </a:r>
                <a:r>
                  <a:rPr lang="en-US" altLang="zh-CN" sz="2000" b="1" dirty="0">
                    <a:latin typeface="Times New Roman" pitchFamily="18" charset="0"/>
                    <a:cs typeface="Times New Roman" pitchFamily="18" charset="0"/>
                  </a:rPr>
                  <a:t>(1) </a:t>
                </a:r>
                <a:r>
                  <a:rPr lang="zh-CN" altLang="en-US" sz="2000" b="1" dirty="0" smtClean="0"/>
                  <a:t>求</a:t>
                </a:r>
                <a:endParaRPr lang="en-US" altLang="zh-CN" sz="2000" b="1" dirty="0" smtClean="0"/>
              </a:p>
              <a:p>
                <a:pPr>
                  <a:lnSpc>
                    <a:spcPct val="200000"/>
                  </a:lnSpc>
                </a:pPr>
                <a:r>
                  <a:rPr lang="en-US" altLang="zh-CN" sz="2000" b="1" dirty="0"/>
                  <a:t> </a:t>
                </a:r>
                <a:r>
                  <a:rPr lang="en-US" altLang="zh-CN" sz="2000" b="1" dirty="0" smtClean="0"/>
                  <a:t>   </a:t>
                </a:r>
                <a:r>
                  <a:rPr lang="en-US" altLang="zh-CN" sz="2000" b="1" dirty="0">
                    <a:latin typeface="Times New Roman" pitchFamily="18" charset="0"/>
                    <a:cs typeface="Times New Roman" pitchFamily="18" charset="0"/>
                  </a:rPr>
                  <a:t> (2) </a:t>
                </a:r>
                <a:r>
                  <a:rPr lang="zh-CN" altLang="en-US" sz="2000" b="1" dirty="0" smtClean="0"/>
                  <a:t>求数列        中第</a:t>
                </a:r>
                <a:r>
                  <a:rPr lang="en-US" altLang="zh-CN" sz="2000" b="1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zh-CN" altLang="en-US" sz="2000" b="1" dirty="0" smtClean="0"/>
                  <a:t>项至第</a:t>
                </a:r>
                <a:r>
                  <a:rPr lang="en-US" altLang="zh-CN" sz="2000" b="1" dirty="0"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zh-CN" altLang="en-US" sz="2000" b="1" dirty="0" smtClean="0"/>
                  <a:t>项的和。</a:t>
                </a:r>
                <a:endParaRPr lang="en-US" altLang="zh-CN" sz="2000" b="1" dirty="0"/>
              </a:p>
              <a:p>
                <a:pPr lvl="0">
                  <a:lnSpc>
                    <a:spcPct val="200000"/>
                  </a:lnSpc>
                </a:pPr>
                <a:r>
                  <a:rPr lang="en-US" altLang="zh-CN" sz="2000" b="1" dirty="0"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zh-CN" altLang="en-US" sz="2000" b="1" dirty="0" smtClean="0"/>
                  <a:t>已知         为等比数列，且</a:t>
                </a:r>
                <a:r>
                  <a:rPr lang="zh-CN" altLang="en-US" sz="2000" b="1" dirty="0" smtClean="0">
                    <a:solidFill>
                      <a:prstClr val="black"/>
                    </a:solidFill>
                  </a:rPr>
                  <a:t>                                                         求数列</a:t>
                </a:r>
                <a:r>
                  <a:rPr lang="zh-CN" altLang="en-US" sz="2000" b="1" dirty="0">
                    <a:solidFill>
                      <a:prstClr val="black"/>
                    </a:solidFill>
                  </a:rPr>
                  <a:t>的前</a:t>
                </a:r>
                <a:r>
                  <a:rPr lang="en-US" altLang="zh-CN" sz="2000" b="1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zh-CN" altLang="en-US" sz="2000" b="1" dirty="0">
                    <a:solidFill>
                      <a:prstClr val="black"/>
                    </a:solidFill>
                  </a:rPr>
                  <a:t>项</a:t>
                </a:r>
                <a:r>
                  <a:rPr lang="zh-CN" altLang="en-US" sz="2000" b="1" dirty="0" smtClean="0">
                    <a:solidFill>
                      <a:prstClr val="black"/>
                    </a:solidFill>
                  </a:rPr>
                  <a:t>和</a:t>
                </a:r>
                <a:r>
                  <a:rPr lang="zh-CN" altLang="en-US" sz="2000" b="1" dirty="0" smtClean="0"/>
                  <a:t>。</a:t>
                </a:r>
                <a:endParaRPr lang="en-US" altLang="zh-CN" sz="2000" b="1" dirty="0" smtClean="0"/>
              </a:p>
              <a:p>
                <a:pPr>
                  <a:lnSpc>
                    <a:spcPct val="200000"/>
                  </a:lnSpc>
                </a:pPr>
                <a:r>
                  <a:rPr lang="en-US" altLang="zh-CN" sz="2000" b="1" dirty="0"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zh-CN" altLang="en-US" sz="2000" b="1" dirty="0" smtClean="0">
                    <a:latin typeface="Times New Roman" pitchFamily="18" charset="0"/>
                    <a:cs typeface="Times New Roman" pitchFamily="18" charset="0"/>
                  </a:rPr>
                  <a:t>计算</a:t>
                </a:r>
                <a:endParaRPr lang="en-US" altLang="zh-CN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5" name="对象 2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08443664"/>
                  </p:ext>
                </p:extLst>
              </p:nvPr>
            </p:nvGraphicFramePr>
            <p:xfrm>
              <a:off x="5540794" y="1854307"/>
              <a:ext cx="1073150" cy="3857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303" name="Equation" r:id="rId9" imgW="990360" imgH="355320" progId="Equation.DSMT4">
                      <p:embed/>
                    </p:oleObj>
                  </mc:Choice>
                  <mc:Fallback>
                    <p:oleObj name="Equation" r:id="rId9" imgW="990360" imgH="355320" progId="Equation.DSMT4">
                      <p:embed/>
                      <p:pic>
                        <p:nvPicPr>
                          <p:cNvPr id="0" name="对象 1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40794" y="1854307"/>
                            <a:ext cx="1073150" cy="3857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对象 2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57677174"/>
                  </p:ext>
                </p:extLst>
              </p:nvPr>
            </p:nvGraphicFramePr>
            <p:xfrm>
              <a:off x="3458068" y="1887863"/>
              <a:ext cx="45720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304" name="Equation" r:id="rId11" imgW="457200" imgH="330120" progId="Equation.DSMT4">
                      <p:embed/>
                    </p:oleObj>
                  </mc:Choice>
                  <mc:Fallback>
                    <p:oleObj name="Equation" r:id="rId11" imgW="457200" imgH="330120" progId="Equation.DSMT4">
                      <p:embed/>
                      <p:pic>
                        <p:nvPicPr>
                          <p:cNvPr id="0" name="对象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458068" y="1887863"/>
                            <a:ext cx="457200" cy="330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7" name="对象 2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10407011"/>
                  </p:ext>
                </p:extLst>
              </p:nvPr>
            </p:nvGraphicFramePr>
            <p:xfrm>
              <a:off x="2408423" y="3725572"/>
              <a:ext cx="457200" cy="330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305" name="Equation" r:id="rId13" imgW="457200" imgH="330200" progId="Equation.DSMT4">
                      <p:embed/>
                    </p:oleObj>
                  </mc:Choice>
                  <mc:Fallback>
                    <p:oleObj name="Equation" r:id="rId13" imgW="457200" imgH="330200" progId="Equation.DSMT4">
                      <p:embed/>
                      <p:pic>
                        <p:nvPicPr>
                          <p:cNvPr id="0" name="对象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08423" y="3725572"/>
                            <a:ext cx="457200" cy="330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" name="对象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2990788"/>
                </p:ext>
              </p:extLst>
            </p:nvPr>
          </p:nvGraphicFramePr>
          <p:xfrm>
            <a:off x="8187864" y="1829140"/>
            <a:ext cx="279400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6" name="Equation" r:id="rId14" imgW="266584" imgH="330057" progId="Equation.DSMT4">
                    <p:embed/>
                  </p:oleObj>
                </mc:Choice>
                <mc:Fallback>
                  <p:oleObj name="Equation" r:id="rId14" imgW="266584" imgH="330057" progId="Equation.DSMT4">
                    <p:embed/>
                    <p:pic>
                      <p:nvPicPr>
                        <p:cNvPr id="0" name="对象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87864" y="1829140"/>
                          <a:ext cx="279400" cy="344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3323291"/>
                </p:ext>
              </p:extLst>
            </p:nvPr>
          </p:nvGraphicFramePr>
          <p:xfrm>
            <a:off x="2601913" y="2442274"/>
            <a:ext cx="360362" cy="344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7" name="Equation" r:id="rId16" imgW="342720" imgH="330120" progId="Equation.DSMT4">
                    <p:embed/>
                  </p:oleObj>
                </mc:Choice>
                <mc:Fallback>
                  <p:oleObj name="Equation" r:id="rId16" imgW="342720" imgH="330120" progId="Equation.DSMT4">
                    <p:embed/>
                    <p:pic>
                      <p:nvPicPr>
                        <p:cNvPr id="0" name="对象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1913" y="2442274"/>
                          <a:ext cx="360362" cy="344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对象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4354036"/>
                </p:ext>
              </p:extLst>
            </p:nvPr>
          </p:nvGraphicFramePr>
          <p:xfrm>
            <a:off x="3048405" y="3038552"/>
            <a:ext cx="4572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8" name="Equation" r:id="rId18" imgW="457200" imgH="330120" progId="Equation.DSMT4">
                    <p:embed/>
                  </p:oleObj>
                </mc:Choice>
                <mc:Fallback>
                  <p:oleObj name="Equation" r:id="rId18" imgW="45720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405" y="3038552"/>
                          <a:ext cx="4572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对象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0508014"/>
                </p:ext>
              </p:extLst>
            </p:nvPr>
          </p:nvGraphicFramePr>
          <p:xfrm>
            <a:off x="4771693" y="3478912"/>
            <a:ext cx="3081337" cy="661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9" name="Equation" r:id="rId19" imgW="2844720" imgH="609480" progId="Equation.DSMT4">
                    <p:embed/>
                  </p:oleObj>
                </mc:Choice>
                <mc:Fallback>
                  <p:oleObj name="Equation" r:id="rId19" imgW="2844720" imgH="609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1693" y="3478912"/>
                          <a:ext cx="3081337" cy="6619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972656"/>
                </p:ext>
              </p:extLst>
            </p:nvPr>
          </p:nvGraphicFramePr>
          <p:xfrm>
            <a:off x="2448583" y="4250437"/>
            <a:ext cx="3481388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10" name="Equation" r:id="rId21" imgW="3327120" imgH="355320" progId="Equation.DSMT4">
                    <p:embed/>
                  </p:oleObj>
                </mc:Choice>
                <mc:Fallback>
                  <p:oleObj name="Equation" r:id="rId21" imgW="3327120" imgH="355320" progId="Equation.DSMT4">
                    <p:embed/>
                    <p:pic>
                      <p:nvPicPr>
                        <p:cNvPr id="0" name="对象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583" y="4250437"/>
                          <a:ext cx="3481388" cy="371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8" name="图片 27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1624" y="136048"/>
            <a:ext cx="35528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17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6753</TotalTime>
  <Words>462</Words>
  <Application>Microsoft Office PowerPoint</Application>
  <PresentationFormat>自定义</PresentationFormat>
  <Paragraphs>48</Paragraphs>
  <Slides>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LiuYuXin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春秋广告</dc:creator>
  <cp:lastModifiedBy>pc</cp:lastModifiedBy>
  <cp:revision>308</cp:revision>
  <dcterms:created xsi:type="dcterms:W3CDTF">2016-10-10T02:55:00Z</dcterms:created>
  <dcterms:modified xsi:type="dcterms:W3CDTF">2020-10-20T01:04:25Z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2052-11.1.0.9069</vt:lpwstr>
  </property>
</Properties>
</file>